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svg" ContentType="image/svg+xml"/>
  <Default Extension="jpeg" ContentType="image/jpeg"/>
  <Default Extension="gif" ContentType="image/gif"/>
  <Default Extension="fntdata" ContentType="application/x-fontdata"/>
  <Default Extension="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slideLayouts/slideLayout7.xml" ContentType="application/vnd.openxmlformats-officedocument.presentationml.slideLayout+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viewProps.xml" ContentType="application/vnd.openxmlformats-officedocument.presentationml.viewProps+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tableStyles.xml" ContentType="application/vnd.openxmlformats-officedocument.presentationml.tableStyle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officeDocument/2006/relationships/officeDocument" Target="/ppt/presentation.xml" Id="rId1" /><Relationship Type="http://schemas.openxmlformats.org/package/2006/relationships/metadata/thumbnail" Target="/docProps/thumbnail.jpeg" Id="rId2" /><Relationship Type="http://schemas.openxmlformats.org/package/2006/relationships/metadata/core-properties" Target="/docProps/core.xml" Id="rId3" /><Relationship Type="http://schemas.openxmlformats.org/officeDocument/2006/relationships/extended-properties" Target="/docProps/app.xml" Id="rId4"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true" saveSubsetFonts="1">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8288000" cy="10287000"/>
  <p:notesSz cx="6858000" cy="9144000"/>
  <p:embeddedFontLst>
    <p:embeddedFont>
      <p:font typeface="Funtastic" panose="00000000000000000000" charset="1"/>
      <p:regular r:id="rId43"/>
    </p:embeddedFont>
    <p:embeddedFont>
      <p:font typeface="Montserrat Italics" panose="00000500000000000000" charset="1"/>
      <p:regular r:id="rId44"/>
    </p:embeddedFont>
    <p:embeddedFont>
      <p:font typeface="Montserrat Bold" panose="00000800000000000000" charset="1"/>
      <p:regular r:id="rId45"/>
    </p:embeddedFont>
    <p:embeddedFont>
      <p:font typeface="Montserrat Bold Italics" panose="00000800000000000000" charset="1"/>
      <p:regular r:id="rId46"/>
    </p:embeddedFont>
    <p:embeddedFont>
      <p:font typeface="Montserrat Medium" panose="00000600000000000000" charset="1"/>
      <p:regular r:id="rId47"/>
    </p:embeddedFont>
    <p:embeddedFont>
      <p:font typeface="Montserrat" panose="00000500000000000000" charset="1"/>
      <p:regular r:id="rId48"/>
    </p:embeddedFont>
    <p:embeddedFont>
      <p:font typeface="cwTeXMing" panose="02000609000000000000" charset="1"/>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slide" Target="/ppt/slides/slide5.xml" Id="rId10" /><Relationship Type="http://schemas.openxmlformats.org/officeDocument/2006/relationships/slide" Target="/ppt/slides/slide6.xml" Id="rId11" /><Relationship Type="http://schemas.openxmlformats.org/officeDocument/2006/relationships/slide" Target="/ppt/slides/slide7.xml" Id="rId12" /><Relationship Type="http://schemas.openxmlformats.org/officeDocument/2006/relationships/slide" Target="/ppt/slides/slide8.xml" Id="rId13" /><Relationship Type="http://schemas.openxmlformats.org/officeDocument/2006/relationships/slide" Target="/ppt/slides/slide9.xml" Id="rId14" /><Relationship Type="http://schemas.openxmlformats.org/officeDocument/2006/relationships/slide" Target="/ppt/slides/slide10.xml" Id="rId15" /><Relationship Type="http://schemas.openxmlformats.org/officeDocument/2006/relationships/slide" Target="/ppt/slides/slide11.xml" Id="rId16" /><Relationship Type="http://schemas.openxmlformats.org/officeDocument/2006/relationships/slide" Target="/ppt/slides/slide12.xml" Id="rId17" /><Relationship Type="http://schemas.openxmlformats.org/officeDocument/2006/relationships/slide" Target="/ppt/slides/slide13.xml" Id="rId18" /><Relationship Type="http://schemas.openxmlformats.org/officeDocument/2006/relationships/slide" Target="/ppt/slides/slide14.xml" Id="rId19" /><Relationship Type="http://schemas.openxmlformats.org/officeDocument/2006/relationships/presProps" Target="/ppt/presProps.xml" Id="rId2" /><Relationship Type="http://schemas.openxmlformats.org/officeDocument/2006/relationships/slide" Target="/ppt/slides/slide15.xml" Id="rId20" /><Relationship Type="http://schemas.openxmlformats.org/officeDocument/2006/relationships/slide" Target="/ppt/slides/slide16.xml" Id="rId21" /><Relationship Type="http://schemas.openxmlformats.org/officeDocument/2006/relationships/slide" Target="/ppt/slides/slide17.xml" Id="rId22" /><Relationship Type="http://schemas.openxmlformats.org/officeDocument/2006/relationships/slide" Target="/ppt/slides/slide18.xml" Id="rId23" /><Relationship Type="http://schemas.openxmlformats.org/officeDocument/2006/relationships/slide" Target="/ppt/slides/slide19.xml" Id="rId24" /><Relationship Type="http://schemas.openxmlformats.org/officeDocument/2006/relationships/slide" Target="/ppt/slides/slide20.xml" Id="rId25" /><Relationship Type="http://schemas.openxmlformats.org/officeDocument/2006/relationships/slide" Target="/ppt/slides/slide21.xml" Id="rId26" /><Relationship Type="http://schemas.openxmlformats.org/officeDocument/2006/relationships/slide" Target="/ppt/slides/slide22.xml" Id="rId27" /><Relationship Type="http://schemas.openxmlformats.org/officeDocument/2006/relationships/slide" Target="/ppt/slides/slide23.xml" Id="rId28" /><Relationship Type="http://schemas.openxmlformats.org/officeDocument/2006/relationships/slide" Target="/ppt/slides/slide24.xml" Id="rId29" /><Relationship Type="http://schemas.openxmlformats.org/officeDocument/2006/relationships/viewProps" Target="/ppt/viewProps.xml" Id="rId3" /><Relationship Type="http://schemas.openxmlformats.org/officeDocument/2006/relationships/slide" Target="/ppt/slides/slide25.xml" Id="rId30" /><Relationship Type="http://schemas.openxmlformats.org/officeDocument/2006/relationships/slide" Target="/ppt/slides/slide26.xml" Id="rId31" /><Relationship Type="http://schemas.openxmlformats.org/officeDocument/2006/relationships/slide" Target="/ppt/slides/slide27.xml" Id="rId32" /><Relationship Type="http://schemas.openxmlformats.org/officeDocument/2006/relationships/slide" Target="/ppt/slides/slide28.xml" Id="rId33" /><Relationship Type="http://schemas.openxmlformats.org/officeDocument/2006/relationships/slide" Target="/ppt/slides/slide29.xml" Id="rId34" /><Relationship Type="http://schemas.openxmlformats.org/officeDocument/2006/relationships/slide" Target="/ppt/slides/slide30.xml" Id="rId35" /><Relationship Type="http://schemas.openxmlformats.org/officeDocument/2006/relationships/slide" Target="/ppt/slides/slide31.xml" Id="rId36" /><Relationship Type="http://schemas.openxmlformats.org/officeDocument/2006/relationships/slide" Target="/ppt/slides/slide32.xml" Id="rId37" /><Relationship Type="http://schemas.openxmlformats.org/officeDocument/2006/relationships/slide" Target="/ppt/slides/slide33.xml" Id="rId38" /><Relationship Type="http://schemas.openxmlformats.org/officeDocument/2006/relationships/slide" Target="/ppt/slides/slide34.xml" Id="rId39" /><Relationship Type="http://schemas.openxmlformats.org/officeDocument/2006/relationships/theme" Target="/ppt/theme/theme1.xml" Id="rId4" /><Relationship Type="http://schemas.openxmlformats.org/officeDocument/2006/relationships/slide" Target="/ppt/slides/slide35.xml" Id="rId40" /><Relationship Type="http://schemas.openxmlformats.org/officeDocument/2006/relationships/slide" Target="/ppt/slides/slide36.xml" Id="rId41" /><Relationship Type="http://schemas.openxmlformats.org/officeDocument/2006/relationships/slide" Target="/ppt/slides/slide37.xml" Id="rId42" /><Relationship Type="http://schemas.openxmlformats.org/officeDocument/2006/relationships/font" Target="/ppt/fonts/font43.fntdata" Id="rId43" /><Relationship Type="http://schemas.openxmlformats.org/officeDocument/2006/relationships/font" Target="/ppt/fonts/font44.fntdata" Id="rId44" /><Relationship Type="http://schemas.openxmlformats.org/officeDocument/2006/relationships/font" Target="/ppt/fonts/font45.fntdata" Id="rId45" /><Relationship Type="http://schemas.openxmlformats.org/officeDocument/2006/relationships/font" Target="/ppt/fonts/font46.fntdata" Id="rId46" /><Relationship Type="http://schemas.openxmlformats.org/officeDocument/2006/relationships/font" Target="/ppt/fonts/font47.fntdata" Id="rId47" /><Relationship Type="http://schemas.openxmlformats.org/officeDocument/2006/relationships/font" Target="/ppt/fonts/font48.fntdata" Id="rId48" /><Relationship Type="http://schemas.openxmlformats.org/officeDocument/2006/relationships/font" Target="/ppt/fonts/font49.fntdata" Id="rId49" /><Relationship Type="http://schemas.openxmlformats.org/officeDocument/2006/relationships/tableStyles" Target="/ppt/tableStyles.xml" Id="rId5" /><Relationship Type="http://schemas.openxmlformats.org/officeDocument/2006/relationships/slide" Target="/ppt/slides/slide1.xml" Id="rId6" /><Relationship Type="http://schemas.openxmlformats.org/officeDocument/2006/relationships/slide" Target="/ppt/slides/slide2.xml" Id="rId7" /><Relationship Type="http://schemas.openxmlformats.org/officeDocument/2006/relationships/slide" Target="/ppt/slides/slide3.xml" Id="rId8" /><Relationship Type="http://schemas.openxmlformats.org/officeDocument/2006/relationships/slide" Target="/ppt/slides/slide4.xml" Id="rId9"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theme/theme1.xml" Id="rId12" /><Relationship Type="http://schemas.openxmlformats.org/officeDocument/2006/relationships/slideLayout" Target="/ppt/slideLayouts/slideLayout7.xml" Id="rId7"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png" Id="rId2" /><Relationship Type="http://schemas.openxmlformats.org/officeDocument/2006/relationships/image" Target="/ppt/media/image2.svg" Id="rId3" /></Relationships>
</file>

<file path=ppt/slides/_rels/slide1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s>
</file>

<file path=ppt/slides/_rels/slide1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s>
</file>

<file path=ppt/slides/_rels/slide1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png" Id="rId2" /><Relationship Type="http://schemas.openxmlformats.org/officeDocument/2006/relationships/image" Target="/ppt/media/image2.svg" Id="rId3" /><Relationship Type="http://schemas.openxmlformats.org/officeDocument/2006/relationships/image" Target="/ppt/media/image3.png" Id="rId4" /></Relationships>
</file>

<file path=ppt/slides/_rels/slide1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png" Id="rId2" /><Relationship Type="http://schemas.openxmlformats.org/officeDocument/2006/relationships/image" Target="/ppt/media/image2.svg" Id="rId3" /><Relationship Type="http://schemas.openxmlformats.org/officeDocument/2006/relationships/image" Target="/ppt/media/image3.png" Id="rId4" /></Relationships>
</file>

<file path=ppt/slides/_rels/slide1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png" Id="rId2" /><Relationship Type="http://schemas.openxmlformats.org/officeDocument/2006/relationships/image" Target="/ppt/media/image2.svg" Id="rId3" /><Relationship Type="http://schemas.openxmlformats.org/officeDocument/2006/relationships/image" Target="/ppt/media/image3.png" Id="rId4" /></Relationships>
</file>

<file path=ppt/slides/_rels/slide1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s>
</file>

<file path=ppt/slides/_rels/slide1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s>
</file>

<file path=ppt/slides/_rels/slide1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png" Id="rId2" /><Relationship Type="http://schemas.openxmlformats.org/officeDocument/2006/relationships/image" Target="/ppt/media/image2.svg" Id="rId3" /><Relationship Type="http://schemas.openxmlformats.org/officeDocument/2006/relationships/image" Target="/ppt/media/image8.png" Id="rId4" /><Relationship Type="http://schemas.openxmlformats.org/officeDocument/2006/relationships/image" Target="/ppt/media/image9.png" Id="rId5" /><Relationship Type="http://schemas.openxmlformats.org/officeDocument/2006/relationships/image" Target="/ppt/media/image10.png" Id="rId6" /><Relationship Type="http://schemas.openxmlformats.org/officeDocument/2006/relationships/image" Target="/ppt/media/image11.png" Id="rId7" /><Relationship Type="http://schemas.openxmlformats.org/officeDocument/2006/relationships/image" Target="/ppt/media/image12.svg" Id="rId8" /></Relationships>
</file>

<file path=ppt/slides/_rels/slide1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 Type="http://schemas.openxmlformats.org/officeDocument/2006/relationships/image" Target="/ppt/media/image13.png" Id="rId5" /></Relationships>
</file>

<file path=ppt/slides/_rels/slide1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 Type="http://schemas.openxmlformats.org/officeDocument/2006/relationships/image" Target="/ppt/media/image14.jpeg" Id="rId5" /></Relationships>
</file>

<file path=ppt/slides/_rels/slide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png" Id="rId2" /><Relationship Type="http://schemas.openxmlformats.org/officeDocument/2006/relationships/image" Target="/ppt/media/image2.svg" Id="rId3" /><Relationship Type="http://schemas.openxmlformats.org/officeDocument/2006/relationships/image" Target="/ppt/media/image3.png" Id="rId4" /></Relationships>
</file>

<file path=ppt/slides/_rels/slide2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 Type="http://schemas.openxmlformats.org/officeDocument/2006/relationships/image" Target="/ppt/media/image15.png" Id="rId5" /><Relationship Type="http://schemas.openxmlformats.org/officeDocument/2006/relationships/image" Target="/ppt/media/image16.svg" Id="rId6" /></Relationships>
</file>

<file path=ppt/slides/_rels/slide2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 Type="http://schemas.openxmlformats.org/officeDocument/2006/relationships/image" Target="/ppt/media/image17.jpeg" Id="rId5" /></Relationships>
</file>

<file path=ppt/slides/_rels/slide2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s>
</file>

<file path=ppt/slides/_rels/slide2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 Type="http://schemas.openxmlformats.org/officeDocument/2006/relationships/image" Target="/ppt/media/image18.gif" Id="rId5" /></Relationships>
</file>

<file path=ppt/slides/_rels/slide2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 Type="http://schemas.openxmlformats.org/officeDocument/2006/relationships/image" Target="/ppt/media/image19.gif" Id="rId5" /><Relationship Type="http://schemas.openxmlformats.org/officeDocument/2006/relationships/image" Target="/ppt/media/image20.png" Id="rId6" /><Relationship Type="http://schemas.openxmlformats.org/officeDocument/2006/relationships/image" Target="/ppt/media/image21.svg" Id="rId7" /></Relationships>
</file>

<file path=ppt/slides/_rels/slide2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s>
</file>

<file path=ppt/slides/_rels/slide2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 Type="http://schemas.openxmlformats.org/officeDocument/2006/relationships/image" Target="/ppt/media/image22.png" Id="rId5" /></Relationships>
</file>

<file path=ppt/slides/_rels/slide2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 Type="http://schemas.openxmlformats.org/officeDocument/2006/relationships/image" Target="/ppt/media/image23.png" Id="rId5" /><Relationship Type="http://schemas.openxmlformats.org/officeDocument/2006/relationships/image" Target="/ppt/media/image24.svg" Id="rId6" /></Relationships>
</file>

<file path=ppt/slides/_rels/slide2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s>
</file>

<file path=ppt/slides/_rels/slide2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s>
</file>

<file path=ppt/slides/_rels/slide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s>
</file>

<file path=ppt/slides/_rels/slide3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s>
</file>

<file path=ppt/slides/_rels/slide3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s>
</file>

<file path=ppt/slides/_rels/slide3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5.jpeg" Id="rId2" /><Relationship Type="http://schemas.openxmlformats.org/officeDocument/2006/relationships/image" Target="/ppt/media/image1.png" Id="rId3" /><Relationship Type="http://schemas.openxmlformats.org/officeDocument/2006/relationships/image" Target="/ppt/media/image2.svg" Id="rId4" /></Relationships>
</file>

<file path=ppt/slides/_rels/slide3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png" Id="rId2" /><Relationship Type="http://schemas.openxmlformats.org/officeDocument/2006/relationships/image" Target="/ppt/media/image2.svg" Id="rId3" /><Relationship Type="http://schemas.openxmlformats.org/officeDocument/2006/relationships/image" Target="/ppt/media/image26.jpeg" Id="rId4" /></Relationships>
</file>

<file path=ppt/slides/_rels/slide3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 Type="http://schemas.openxmlformats.org/officeDocument/2006/relationships/image" Target="/ppt/media/image27.jpeg" Id="rId5" /></Relationships>
</file>

<file path=ppt/slides/_rels/slide3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 Type="http://schemas.openxmlformats.org/officeDocument/2006/relationships/image" Target="/ppt/media/image28.jpeg" Id="rId5" /><Relationship Type="http://schemas.openxmlformats.org/officeDocument/2006/relationships/image" Target="/ppt/media/image29.jpeg" Id="rId6" /></Relationships>
</file>

<file path=ppt/slides/_rels/slide3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png" Id="rId2" /><Relationship Type="http://schemas.openxmlformats.org/officeDocument/2006/relationships/image" Target="/ppt/media/image2.svg" Id="rId3" /></Relationships>
</file>

<file path=ppt/slides/_rels/slide3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png" Id="rId2" /><Relationship Type="http://schemas.openxmlformats.org/officeDocument/2006/relationships/image" Target="/ppt/media/image2.svg" Id="rId3" /></Relationships>
</file>

<file path=ppt/slides/_rels/slide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 Type="http://schemas.openxmlformats.org/officeDocument/2006/relationships/image" Target="/ppt/media/image4.png" Id="rId5" /></Relationships>
</file>

<file path=ppt/slides/_rels/slide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 Type="http://schemas.openxmlformats.org/officeDocument/2006/relationships/image" Target="/ppt/media/image5.png" Id="rId5" /><Relationship Type="http://schemas.openxmlformats.org/officeDocument/2006/relationships/image" Target="/ppt/media/image6.png" Id="rId6" /></Relationships>
</file>

<file path=ppt/slides/_rels/slide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 Type="http://schemas.openxmlformats.org/officeDocument/2006/relationships/image" Target="/ppt/media/image7.png" Id="rId5" /></Relationships>
</file>

<file path=ppt/slides/_rels/slide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s>
</file>

<file path=ppt/slides/_rels/slide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s>
</file>

<file path=ppt/slides/_rels/slide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png" Id="rId2" /><Relationship Type="http://schemas.openxmlformats.org/officeDocument/2006/relationships/image" Target="/ppt/media/image1.png" Id="rId3" /><Relationship Type="http://schemas.openxmlformats.org/officeDocument/2006/relationships/image" Target="/ppt/media/image2.svg" Id="rId4" /></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175442"/>
            <a:chOff x="0" y="0"/>
            <a:chExt cx="4816593" cy="572956"/>
          </a:xfrm>
        </p:grpSpPr>
        <p:sp>
          <p:nvSpPr>
            <p:cNvPr name="Freeform 3" id="3"/>
            <p:cNvSpPr/>
            <p:nvPr/>
          </p:nvSpPr>
          <p:spPr>
            <a:xfrm flipH="false" flipV="false" rot="0">
              <a:off x="0" y="0"/>
              <a:ext cx="4816592" cy="572956"/>
            </a:xfrm>
            <a:custGeom>
              <a:avLst/>
              <a:gdLst/>
              <a:ahLst/>
              <a:cxnLst/>
              <a:rect r="r" b="b" t="t" l="l"/>
              <a:pathLst>
                <a:path h="572956" w="4816592">
                  <a:moveTo>
                    <a:pt x="0" y="0"/>
                  </a:moveTo>
                  <a:lnTo>
                    <a:pt x="4816592" y="0"/>
                  </a:lnTo>
                  <a:lnTo>
                    <a:pt x="4816592" y="572956"/>
                  </a:lnTo>
                  <a:lnTo>
                    <a:pt x="0" y="572956"/>
                  </a:lnTo>
                  <a:close/>
                </a:path>
              </a:pathLst>
            </a:custGeom>
            <a:solidFill>
              <a:srgbClr val="27231A"/>
            </a:solidFill>
          </p:spPr>
        </p:sp>
        <p:sp>
          <p:nvSpPr>
            <p:cNvPr name="TextBox 4" id="4"/>
            <p:cNvSpPr txBox="true"/>
            <p:nvPr/>
          </p:nvSpPr>
          <p:spPr>
            <a:xfrm>
              <a:off x="0" y="-38100"/>
              <a:ext cx="4816593" cy="611056"/>
            </a:xfrm>
            <a:prstGeom prst="rect">
              <a:avLst/>
            </a:prstGeom>
          </p:spPr>
          <p:txBody>
            <a:bodyPr anchor="ctr" rtlCol="false" tIns="50800" lIns="50800" bIns="50800" rIns="50800"/>
            <a:lstStyle/>
            <a:p>
              <a:pPr algn="ctr">
                <a:lnSpc>
                  <a:spcPts val="2140"/>
                </a:lnSpc>
              </a:pPr>
            </a:p>
          </p:txBody>
        </p:sp>
      </p:grpSp>
      <p:grpSp>
        <p:nvGrpSpPr>
          <p:cNvPr name="Group 5" id="5"/>
          <p:cNvGrpSpPr/>
          <p:nvPr/>
        </p:nvGrpSpPr>
        <p:grpSpPr>
          <a:xfrm rot="0">
            <a:off x="11802982" y="1916439"/>
            <a:ext cx="4126907" cy="765251"/>
            <a:chOff x="0" y="0"/>
            <a:chExt cx="4086190" cy="757701"/>
          </a:xfrm>
        </p:grpSpPr>
        <p:sp>
          <p:nvSpPr>
            <p:cNvPr name="Freeform 6" id="6"/>
            <p:cNvSpPr/>
            <p:nvPr/>
          </p:nvSpPr>
          <p:spPr>
            <a:xfrm flipH="false" flipV="false" rot="0">
              <a:off x="0" y="0"/>
              <a:ext cx="4086191" cy="757701"/>
            </a:xfrm>
            <a:custGeom>
              <a:avLst/>
              <a:gdLst/>
              <a:ahLst/>
              <a:cxnLst/>
              <a:rect r="r" b="b" t="t" l="l"/>
              <a:pathLst>
                <a:path h="757701" w="4086191">
                  <a:moveTo>
                    <a:pt x="187596" y="0"/>
                  </a:moveTo>
                  <a:lnTo>
                    <a:pt x="3898594" y="0"/>
                  </a:lnTo>
                  <a:cubicBezTo>
                    <a:pt x="3948348" y="0"/>
                    <a:pt x="3996064" y="19765"/>
                    <a:pt x="4031245" y="54946"/>
                  </a:cubicBezTo>
                  <a:cubicBezTo>
                    <a:pt x="4066426" y="90127"/>
                    <a:pt x="4086191" y="137843"/>
                    <a:pt x="4086191" y="187596"/>
                  </a:cubicBezTo>
                  <a:lnTo>
                    <a:pt x="4086191" y="570105"/>
                  </a:lnTo>
                  <a:cubicBezTo>
                    <a:pt x="4086191" y="673711"/>
                    <a:pt x="4002201" y="757701"/>
                    <a:pt x="3898594" y="757701"/>
                  </a:cubicBezTo>
                  <a:lnTo>
                    <a:pt x="187596" y="757701"/>
                  </a:lnTo>
                  <a:cubicBezTo>
                    <a:pt x="83990" y="757701"/>
                    <a:pt x="0" y="673711"/>
                    <a:pt x="0" y="570105"/>
                  </a:cubicBezTo>
                  <a:lnTo>
                    <a:pt x="0" y="187596"/>
                  </a:lnTo>
                  <a:cubicBezTo>
                    <a:pt x="0" y="83990"/>
                    <a:pt x="83990" y="0"/>
                    <a:pt x="187596" y="0"/>
                  </a:cubicBezTo>
                  <a:close/>
                </a:path>
              </a:pathLst>
            </a:custGeom>
            <a:solidFill>
              <a:srgbClr val="FFFFFF"/>
            </a:solidFill>
            <a:ln w="28575" cap="rnd">
              <a:solidFill>
                <a:srgbClr val="27231A"/>
              </a:solidFill>
              <a:prstDash val="solid"/>
              <a:round/>
            </a:ln>
          </p:spPr>
        </p:sp>
        <p:sp>
          <p:nvSpPr>
            <p:cNvPr name="TextBox 7" id="7"/>
            <p:cNvSpPr txBox="true"/>
            <p:nvPr/>
          </p:nvSpPr>
          <p:spPr>
            <a:xfrm>
              <a:off x="0" y="-38100"/>
              <a:ext cx="4086190" cy="795801"/>
            </a:xfrm>
            <a:prstGeom prst="rect">
              <a:avLst/>
            </a:prstGeom>
          </p:spPr>
          <p:txBody>
            <a:bodyPr anchor="ctr" rtlCol="false" tIns="50800" lIns="50800" bIns="50800" rIns="50800"/>
            <a:lstStyle/>
            <a:p>
              <a:pPr algn="ctr">
                <a:lnSpc>
                  <a:spcPts val="2140"/>
                </a:lnSpc>
              </a:pPr>
            </a:p>
          </p:txBody>
        </p:sp>
      </p:grpSp>
      <p:grpSp>
        <p:nvGrpSpPr>
          <p:cNvPr name="Group 8" id="8"/>
          <p:cNvGrpSpPr/>
          <p:nvPr/>
        </p:nvGrpSpPr>
        <p:grpSpPr>
          <a:xfrm rot="0">
            <a:off x="11690627" y="1816664"/>
            <a:ext cx="4126907" cy="717555"/>
            <a:chOff x="0" y="0"/>
            <a:chExt cx="4086190" cy="710475"/>
          </a:xfrm>
        </p:grpSpPr>
        <p:sp>
          <p:nvSpPr>
            <p:cNvPr name="Freeform 9" id="9"/>
            <p:cNvSpPr/>
            <p:nvPr/>
          </p:nvSpPr>
          <p:spPr>
            <a:xfrm flipH="false" flipV="false" rot="0">
              <a:off x="0" y="0"/>
              <a:ext cx="4086191" cy="710475"/>
            </a:xfrm>
            <a:custGeom>
              <a:avLst/>
              <a:gdLst/>
              <a:ahLst/>
              <a:cxnLst/>
              <a:rect r="r" b="b" t="t" l="l"/>
              <a:pathLst>
                <a:path h="710475" w="4086191">
                  <a:moveTo>
                    <a:pt x="187596" y="0"/>
                  </a:moveTo>
                  <a:lnTo>
                    <a:pt x="3898594" y="0"/>
                  </a:lnTo>
                  <a:cubicBezTo>
                    <a:pt x="3948348" y="0"/>
                    <a:pt x="3996064" y="19765"/>
                    <a:pt x="4031245" y="54946"/>
                  </a:cubicBezTo>
                  <a:cubicBezTo>
                    <a:pt x="4066426" y="90127"/>
                    <a:pt x="4086191" y="137843"/>
                    <a:pt x="4086191" y="187596"/>
                  </a:cubicBezTo>
                  <a:lnTo>
                    <a:pt x="4086191" y="522879"/>
                  </a:lnTo>
                  <a:cubicBezTo>
                    <a:pt x="4086191" y="626486"/>
                    <a:pt x="4002201" y="710475"/>
                    <a:pt x="3898594" y="710475"/>
                  </a:cubicBezTo>
                  <a:lnTo>
                    <a:pt x="187596" y="710475"/>
                  </a:lnTo>
                  <a:cubicBezTo>
                    <a:pt x="83990" y="710475"/>
                    <a:pt x="0" y="626486"/>
                    <a:pt x="0" y="522879"/>
                  </a:cubicBezTo>
                  <a:lnTo>
                    <a:pt x="0" y="187596"/>
                  </a:lnTo>
                  <a:cubicBezTo>
                    <a:pt x="0" y="83990"/>
                    <a:pt x="83990" y="0"/>
                    <a:pt x="187596" y="0"/>
                  </a:cubicBezTo>
                  <a:close/>
                </a:path>
              </a:pathLst>
            </a:custGeom>
            <a:solidFill>
              <a:srgbClr val="FFFFFF"/>
            </a:solidFill>
            <a:ln w="28575" cap="rnd">
              <a:solidFill>
                <a:srgbClr val="27231A"/>
              </a:solidFill>
              <a:prstDash val="solid"/>
              <a:round/>
            </a:ln>
          </p:spPr>
        </p:sp>
        <p:sp>
          <p:nvSpPr>
            <p:cNvPr name="TextBox 10" id="10"/>
            <p:cNvSpPr txBox="true"/>
            <p:nvPr/>
          </p:nvSpPr>
          <p:spPr>
            <a:xfrm>
              <a:off x="0" y="-38100"/>
              <a:ext cx="4086190" cy="748575"/>
            </a:xfrm>
            <a:prstGeom prst="rect">
              <a:avLst/>
            </a:prstGeom>
          </p:spPr>
          <p:txBody>
            <a:bodyPr anchor="ctr" rtlCol="false" tIns="50800" lIns="50800" bIns="50800" rIns="50800"/>
            <a:lstStyle/>
            <a:p>
              <a:pPr algn="ctr">
                <a:lnSpc>
                  <a:spcPts val="2140"/>
                </a:lnSpc>
              </a:pPr>
            </a:p>
          </p:txBody>
        </p:sp>
      </p:grpSp>
      <p:sp>
        <p:nvSpPr>
          <p:cNvPr name="Freeform 11" id="11"/>
          <p:cNvSpPr/>
          <p:nvPr/>
        </p:nvSpPr>
        <p:spPr>
          <a:xfrm flipH="false" flipV="false" rot="0">
            <a:off x="-1157899" y="4216495"/>
            <a:ext cx="21291580" cy="21291580"/>
          </a:xfrm>
          <a:custGeom>
            <a:avLst/>
            <a:gdLst/>
            <a:ahLst/>
            <a:cxnLst/>
            <a:rect r="r" b="b" t="t" l="l"/>
            <a:pathLst>
              <a:path h="21291580" w="21291580">
                <a:moveTo>
                  <a:pt x="0" y="0"/>
                </a:moveTo>
                <a:lnTo>
                  <a:pt x="21291581" y="0"/>
                </a:lnTo>
                <a:lnTo>
                  <a:pt x="21291581" y="21291580"/>
                </a:lnTo>
                <a:lnTo>
                  <a:pt x="0" y="2129158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AutoShape 12" id="12"/>
          <p:cNvSpPr/>
          <p:nvPr/>
        </p:nvSpPr>
        <p:spPr>
          <a:xfrm rot="0">
            <a:off x="2358111" y="9229725"/>
            <a:ext cx="14901189" cy="0"/>
          </a:xfrm>
          <a:prstGeom prst="line">
            <a:avLst/>
          </a:prstGeom>
          <a:ln cap="flat" w="9525">
            <a:solidFill>
              <a:srgbClr val="000000"/>
            </a:solidFill>
            <a:prstDash val="solid"/>
            <a:headEnd type="none" len="sm" w="sm"/>
            <a:tailEnd type="none" len="sm" w="sm"/>
          </a:ln>
        </p:spPr>
      </p:sp>
      <p:sp>
        <p:nvSpPr>
          <p:cNvPr name="TextBox 13" id="13"/>
          <p:cNvSpPr txBox="true"/>
          <p:nvPr/>
        </p:nvSpPr>
        <p:spPr>
          <a:xfrm rot="0">
            <a:off x="2358111" y="3396238"/>
            <a:ext cx="14060658" cy="2452369"/>
          </a:xfrm>
          <a:prstGeom prst="rect">
            <a:avLst/>
          </a:prstGeom>
        </p:spPr>
        <p:txBody>
          <a:bodyPr anchor="t" rtlCol="false" tIns="0" lIns="0" bIns="0" rIns="0">
            <a:spAutoFit/>
          </a:bodyPr>
          <a:lstStyle/>
          <a:p>
            <a:pPr algn="l">
              <a:lnSpc>
                <a:spcPts val="8799"/>
              </a:lnSpc>
            </a:pPr>
            <a:r>
              <a:rPr lang="en-US" sz="8799">
                <a:solidFill>
                  <a:srgbClr val="27231A"/>
                </a:solidFill>
                <a:latin typeface="Funtastic"/>
                <a:ea typeface="Funtastic"/>
                <a:cs typeface="Funtastic"/>
                <a:sym typeface="Funtastic"/>
              </a:rPr>
              <a:t>Ethics Project:</a:t>
            </a:r>
          </a:p>
          <a:p>
            <a:pPr algn="l" marL="0" indent="0" lvl="0">
              <a:lnSpc>
                <a:spcPts val="8799"/>
              </a:lnSpc>
            </a:pPr>
            <a:r>
              <a:rPr lang="en-US" sz="8799">
                <a:solidFill>
                  <a:srgbClr val="27231A"/>
                </a:solidFill>
                <a:latin typeface="Funtastic"/>
                <a:ea typeface="Funtastic"/>
                <a:cs typeface="Funtastic"/>
                <a:sym typeface="Funtastic"/>
              </a:rPr>
              <a:t>The Sugar Daddy Business</a:t>
            </a:r>
          </a:p>
        </p:txBody>
      </p:sp>
      <p:sp>
        <p:nvSpPr>
          <p:cNvPr name="TextBox 14" id="14"/>
          <p:cNvSpPr txBox="true"/>
          <p:nvPr/>
        </p:nvSpPr>
        <p:spPr>
          <a:xfrm rot="0">
            <a:off x="2358111" y="6110659"/>
            <a:ext cx="7625151" cy="3123828"/>
          </a:xfrm>
          <a:prstGeom prst="rect">
            <a:avLst/>
          </a:prstGeom>
        </p:spPr>
        <p:txBody>
          <a:bodyPr anchor="t" rtlCol="false" tIns="0" lIns="0" bIns="0" rIns="0">
            <a:spAutoFit/>
          </a:bodyPr>
          <a:lstStyle/>
          <a:p>
            <a:pPr algn="l">
              <a:lnSpc>
                <a:spcPts val="4139"/>
              </a:lnSpc>
            </a:pPr>
            <a:r>
              <a:rPr lang="en-US" sz="2759" i="true">
                <a:solidFill>
                  <a:srgbClr val="5B4F47"/>
                </a:solidFill>
                <a:latin typeface="Montserrat Italics"/>
                <a:ea typeface="Montserrat Italics"/>
                <a:cs typeface="Montserrat Italics"/>
                <a:sym typeface="Montserrat Italics"/>
              </a:rPr>
              <a:t>22235337 Yung Hui Ting</a:t>
            </a:r>
          </a:p>
          <a:p>
            <a:pPr algn="l">
              <a:lnSpc>
                <a:spcPts val="4139"/>
              </a:lnSpc>
            </a:pPr>
            <a:r>
              <a:rPr lang="en-US" sz="2759" i="true">
                <a:solidFill>
                  <a:srgbClr val="5B4F47"/>
                </a:solidFill>
                <a:latin typeface="Montserrat Italics"/>
                <a:ea typeface="Montserrat Italics"/>
                <a:cs typeface="Montserrat Italics"/>
                <a:sym typeface="Montserrat Italics"/>
              </a:rPr>
              <a:t>22227792 Hui Ho Man</a:t>
            </a:r>
          </a:p>
          <a:p>
            <a:pPr algn="l">
              <a:lnSpc>
                <a:spcPts val="4139"/>
              </a:lnSpc>
            </a:pPr>
            <a:r>
              <a:rPr lang="en-US" sz="2759" i="true">
                <a:solidFill>
                  <a:srgbClr val="5B4F47"/>
                </a:solidFill>
                <a:latin typeface="Montserrat Italics"/>
                <a:ea typeface="Montserrat Italics"/>
                <a:cs typeface="Montserrat Italics"/>
                <a:sym typeface="Montserrat Italics"/>
              </a:rPr>
              <a:t>24240494 Leung Tsz Hin</a:t>
            </a:r>
          </a:p>
          <a:p>
            <a:pPr algn="l">
              <a:lnSpc>
                <a:spcPts val="4139"/>
              </a:lnSpc>
            </a:pPr>
            <a:r>
              <a:rPr lang="en-US" sz="2759" i="true">
                <a:solidFill>
                  <a:srgbClr val="5B4F47"/>
                </a:solidFill>
                <a:latin typeface="Montserrat Italics"/>
                <a:ea typeface="Montserrat Italics"/>
                <a:cs typeface="Montserrat Italics"/>
                <a:sym typeface="Montserrat Italics"/>
              </a:rPr>
              <a:t>22232583 Lam Pak Hei </a:t>
            </a:r>
          </a:p>
          <a:p>
            <a:pPr algn="l">
              <a:lnSpc>
                <a:spcPts val="4139"/>
              </a:lnSpc>
            </a:pPr>
            <a:r>
              <a:rPr lang="en-US" sz="2759" i="true">
                <a:solidFill>
                  <a:srgbClr val="5B4F47"/>
                </a:solidFill>
                <a:latin typeface="Montserrat Italics"/>
                <a:ea typeface="Montserrat Italics"/>
                <a:cs typeface="Montserrat Italics"/>
                <a:sym typeface="Montserrat Italics"/>
              </a:rPr>
              <a:t>21226636 Ng Ka Chun</a:t>
            </a:r>
          </a:p>
          <a:p>
            <a:pPr algn="l" marL="0" indent="0" lvl="0">
              <a:lnSpc>
                <a:spcPts val="4139"/>
              </a:lnSpc>
            </a:pPr>
            <a:r>
              <a:rPr lang="en-US" sz="2759" i="true">
                <a:solidFill>
                  <a:srgbClr val="5B4F47"/>
                </a:solidFill>
                <a:latin typeface="Montserrat Italics"/>
                <a:ea typeface="Montserrat Italics"/>
                <a:cs typeface="Montserrat Italics"/>
                <a:sym typeface="Montserrat Italics"/>
              </a:rPr>
              <a:t>23213157 Wong Man Kong Rudy</a:t>
            </a:r>
          </a:p>
        </p:txBody>
      </p:sp>
      <p:sp>
        <p:nvSpPr>
          <p:cNvPr name="TextBox 15" id="15"/>
          <p:cNvSpPr txBox="true"/>
          <p:nvPr/>
        </p:nvSpPr>
        <p:spPr>
          <a:xfrm rot="0">
            <a:off x="2358111" y="1125821"/>
            <a:ext cx="4756016" cy="281940"/>
          </a:xfrm>
          <a:prstGeom prst="rect">
            <a:avLst/>
          </a:prstGeom>
        </p:spPr>
        <p:txBody>
          <a:bodyPr anchor="t" rtlCol="false" tIns="0" lIns="0" bIns="0" rIns="0">
            <a:spAutoFit/>
          </a:bodyPr>
          <a:lstStyle/>
          <a:p>
            <a:pPr algn="l" marL="0" indent="0" lvl="0">
              <a:lnSpc>
                <a:spcPts val="2100"/>
              </a:lnSpc>
            </a:pPr>
            <a:r>
              <a:rPr lang="en-US" b="true" sz="2100">
                <a:solidFill>
                  <a:srgbClr val="FFFFFF"/>
                </a:solidFill>
                <a:latin typeface="Montserrat Bold"/>
                <a:ea typeface="Montserrat Bold"/>
                <a:cs typeface="Montserrat Bold"/>
                <a:sym typeface="Montserrat Bold"/>
              </a:rPr>
              <a:t>BUSI3006 Business Ethics Project </a:t>
            </a:r>
          </a:p>
        </p:txBody>
      </p:sp>
      <p:sp>
        <p:nvSpPr>
          <p:cNvPr name="TextBox 16" id="16"/>
          <p:cNvSpPr txBox="true"/>
          <p:nvPr/>
        </p:nvSpPr>
        <p:spPr>
          <a:xfrm rot="0">
            <a:off x="11841082" y="2066142"/>
            <a:ext cx="3825995" cy="247175"/>
          </a:xfrm>
          <a:prstGeom prst="rect">
            <a:avLst/>
          </a:prstGeom>
        </p:spPr>
        <p:txBody>
          <a:bodyPr anchor="t" rtlCol="false" tIns="0" lIns="0" bIns="0" rIns="0">
            <a:spAutoFit/>
          </a:bodyPr>
          <a:lstStyle/>
          <a:p>
            <a:pPr algn="ctr" marL="0" indent="0" lvl="0">
              <a:lnSpc>
                <a:spcPts val="1856"/>
              </a:lnSpc>
            </a:pPr>
            <a:r>
              <a:rPr lang="en-US" b="true" sz="1856" i="true">
                <a:solidFill>
                  <a:srgbClr val="27231A"/>
                </a:solidFill>
                <a:latin typeface="Montserrat Bold Italics"/>
                <a:ea typeface="Montserrat Bold Italics"/>
                <a:cs typeface="Montserrat Bold Italics"/>
                <a:sym typeface="Montserrat Bold Italics"/>
              </a:rPr>
              <a:t>Presented by Group Hugo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9038290" y="1267536"/>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7379795" y="-8600129"/>
            <a:ext cx="17436974" cy="17436974"/>
          </a:xfrm>
          <a:custGeom>
            <a:avLst/>
            <a:gdLst/>
            <a:ahLst/>
            <a:cxnLst/>
            <a:rect r="r" b="b" t="t" l="l"/>
            <a:pathLst>
              <a:path h="17436974" w="17436974">
                <a:moveTo>
                  <a:pt x="0" y="0"/>
                </a:moveTo>
                <a:lnTo>
                  <a:pt x="17436974" y="0"/>
                </a:lnTo>
                <a:lnTo>
                  <a:pt x="17436974"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2358111" y="9234488"/>
            <a:ext cx="13881771" cy="0"/>
          </a:xfrm>
          <a:prstGeom prst="line">
            <a:avLst/>
          </a:prstGeom>
          <a:ln cap="flat" w="9525">
            <a:solidFill>
              <a:srgbClr val="000000"/>
            </a:solidFill>
            <a:prstDash val="solid"/>
            <a:headEnd type="none" len="sm" w="sm"/>
            <a:tailEnd type="none" len="sm" w="sm"/>
          </a:ln>
        </p:spPr>
      </p:sp>
      <p:sp>
        <p:nvSpPr>
          <p:cNvPr name="TextBox 5" id="5"/>
          <p:cNvSpPr txBox="true"/>
          <p:nvPr/>
        </p:nvSpPr>
        <p:spPr>
          <a:xfrm rot="0">
            <a:off x="3558921" y="1123950"/>
            <a:ext cx="11170158" cy="1353165"/>
          </a:xfrm>
          <a:prstGeom prst="rect">
            <a:avLst/>
          </a:prstGeom>
        </p:spPr>
        <p:txBody>
          <a:bodyPr anchor="t" rtlCol="false" tIns="0" lIns="0" bIns="0" rIns="0">
            <a:spAutoFit/>
          </a:bodyPr>
          <a:lstStyle/>
          <a:p>
            <a:pPr algn="ctr" marL="0" indent="0" lvl="0">
              <a:lnSpc>
                <a:spcPts val="8564"/>
              </a:lnSpc>
            </a:pPr>
            <a:r>
              <a:rPr lang="en-US" sz="9516">
                <a:solidFill>
                  <a:srgbClr val="27231A"/>
                </a:solidFill>
                <a:latin typeface="Funtastic"/>
                <a:ea typeface="Funtastic"/>
                <a:cs typeface="Funtastic"/>
                <a:sym typeface="Funtastic"/>
              </a:rPr>
              <a:t>Sugar Baby</a:t>
            </a:r>
          </a:p>
        </p:txBody>
      </p:sp>
      <p:sp>
        <p:nvSpPr>
          <p:cNvPr name="TextBox 6" id="6"/>
          <p:cNvSpPr txBox="true"/>
          <p:nvPr/>
        </p:nvSpPr>
        <p:spPr>
          <a:xfrm rot="0">
            <a:off x="1166248" y="3486419"/>
            <a:ext cx="7389443" cy="2854399"/>
          </a:xfrm>
          <a:prstGeom prst="rect">
            <a:avLst/>
          </a:prstGeom>
        </p:spPr>
        <p:txBody>
          <a:bodyPr anchor="t" rtlCol="false" tIns="0" lIns="0" bIns="0" rIns="0">
            <a:spAutoFit/>
          </a:bodyPr>
          <a:lstStyle/>
          <a:p>
            <a:pPr algn="l">
              <a:lnSpc>
                <a:spcPts val="5828"/>
              </a:lnSpc>
            </a:pPr>
          </a:p>
          <a:p>
            <a:pPr algn="l"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Gaining money by their own hard-work</a:t>
            </a:r>
          </a:p>
          <a:p>
            <a:pPr algn="l"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Viewing relationship with Sugar Daddy as a work</a:t>
            </a:r>
          </a:p>
        </p:txBody>
      </p:sp>
      <p:sp>
        <p:nvSpPr>
          <p:cNvPr name="TextBox 7" id="7"/>
          <p:cNvSpPr txBox="true"/>
          <p:nvPr/>
        </p:nvSpPr>
        <p:spPr>
          <a:xfrm rot="0">
            <a:off x="3558921" y="2984170"/>
            <a:ext cx="2930021" cy="616421"/>
          </a:xfrm>
          <a:prstGeom prst="rect">
            <a:avLst/>
          </a:prstGeom>
        </p:spPr>
        <p:txBody>
          <a:bodyPr anchor="t" rtlCol="false" tIns="0" lIns="0" bIns="0" rIns="0">
            <a:spAutoFit/>
          </a:bodyPr>
          <a:lstStyle/>
          <a:p>
            <a:pPr algn="ctr" marL="0" indent="0" lvl="0">
              <a:lnSpc>
                <a:spcPts val="3870"/>
              </a:lnSpc>
            </a:pPr>
            <a:r>
              <a:rPr lang="en-US" sz="4300">
                <a:solidFill>
                  <a:srgbClr val="27231A"/>
                </a:solidFill>
                <a:latin typeface="Funtastic"/>
                <a:ea typeface="Funtastic"/>
                <a:cs typeface="Funtastic"/>
                <a:sym typeface="Funtastic"/>
              </a:rPr>
              <a:t>Right</a:t>
            </a:r>
          </a:p>
        </p:txBody>
      </p:sp>
      <p:sp>
        <p:nvSpPr>
          <p:cNvPr name="TextBox 8" id="8"/>
          <p:cNvSpPr txBox="true"/>
          <p:nvPr/>
        </p:nvSpPr>
        <p:spPr>
          <a:xfrm rot="0">
            <a:off x="11799058" y="2984170"/>
            <a:ext cx="2930021" cy="616421"/>
          </a:xfrm>
          <a:prstGeom prst="rect">
            <a:avLst/>
          </a:prstGeom>
        </p:spPr>
        <p:txBody>
          <a:bodyPr anchor="t" rtlCol="false" tIns="0" lIns="0" bIns="0" rIns="0">
            <a:spAutoFit/>
          </a:bodyPr>
          <a:lstStyle/>
          <a:p>
            <a:pPr algn="ctr" marL="0" indent="0" lvl="0">
              <a:lnSpc>
                <a:spcPts val="3870"/>
              </a:lnSpc>
            </a:pPr>
            <a:r>
              <a:rPr lang="en-US" sz="4300">
                <a:solidFill>
                  <a:srgbClr val="27231A"/>
                </a:solidFill>
                <a:latin typeface="Funtastic"/>
                <a:ea typeface="Funtastic"/>
                <a:cs typeface="Funtastic"/>
                <a:sym typeface="Funtastic"/>
              </a:rPr>
              <a:t>Wrong</a:t>
            </a:r>
          </a:p>
        </p:txBody>
      </p:sp>
      <p:sp>
        <p:nvSpPr>
          <p:cNvPr name="TextBox 9" id="9"/>
          <p:cNvSpPr txBox="true"/>
          <p:nvPr/>
        </p:nvSpPr>
        <p:spPr>
          <a:xfrm rot="0">
            <a:off x="10057179" y="3495944"/>
            <a:ext cx="7854982" cy="3536099"/>
          </a:xfrm>
          <a:prstGeom prst="rect">
            <a:avLst/>
          </a:prstGeom>
        </p:spPr>
        <p:txBody>
          <a:bodyPr anchor="t" rtlCol="false" tIns="0" lIns="0" bIns="0" rIns="0">
            <a:spAutoFit/>
          </a:bodyPr>
          <a:lstStyle/>
          <a:p>
            <a:pPr algn="l">
              <a:lnSpc>
                <a:spcPts val="5734"/>
              </a:lnSpc>
            </a:pPr>
          </a:p>
          <a:p>
            <a:pPr algn="l" marL="562787" indent="-281393" lvl="1">
              <a:lnSpc>
                <a:spcPts val="5734"/>
              </a:lnSpc>
              <a:buFont typeface="Arial"/>
              <a:buChar char="•"/>
            </a:pPr>
            <a:r>
              <a:rPr lang="en-US" sz="2606" i="true">
                <a:solidFill>
                  <a:srgbClr val="27231A"/>
                </a:solidFill>
                <a:latin typeface="Montserrat Italics"/>
                <a:ea typeface="Montserrat Italics"/>
                <a:cs typeface="Montserrat Italics"/>
                <a:sym typeface="Montserrat Italics"/>
              </a:rPr>
              <a:t>Emotionally damaged by what others think of you</a:t>
            </a:r>
          </a:p>
          <a:p>
            <a:pPr algn="l" marL="562787" indent="-281393" lvl="1">
              <a:lnSpc>
                <a:spcPts val="5734"/>
              </a:lnSpc>
              <a:buFont typeface="Arial"/>
              <a:buChar char="•"/>
            </a:pPr>
            <a:r>
              <a:rPr lang="en-US" sz="2606" i="true">
                <a:solidFill>
                  <a:srgbClr val="27231A"/>
                </a:solidFill>
                <a:latin typeface="Montserrat Italics"/>
                <a:ea typeface="Montserrat Italics"/>
                <a:cs typeface="Montserrat Italics"/>
                <a:sym typeface="Montserrat Italics"/>
              </a:rPr>
              <a:t>health damaged of the risk of having STD（sexually transmitted discease) </a:t>
            </a:r>
          </a:p>
        </p:txBody>
      </p:sp>
      <p:sp>
        <p:nvSpPr>
          <p:cNvPr name="TextBox 10" id="10"/>
          <p:cNvSpPr txBox="true"/>
          <p:nvPr/>
        </p:nvSpPr>
        <p:spPr>
          <a:xfrm rot="0">
            <a:off x="3069499" y="8103421"/>
            <a:ext cx="12412655" cy="733425"/>
          </a:xfrm>
          <a:prstGeom prst="rect">
            <a:avLst/>
          </a:prstGeom>
        </p:spPr>
        <p:txBody>
          <a:bodyPr anchor="t" rtlCol="false" tIns="0" lIns="0" bIns="0" rIns="0">
            <a:spAutoFit/>
          </a:bodyPr>
          <a:lstStyle/>
          <a:p>
            <a:pPr algn="ctr" marL="0" indent="0" lvl="0">
              <a:lnSpc>
                <a:spcPts val="4500"/>
              </a:lnSpc>
            </a:pPr>
            <a:r>
              <a:rPr lang="en-US" sz="5000">
                <a:solidFill>
                  <a:srgbClr val="27231A"/>
                </a:solidFill>
                <a:latin typeface="Funtastic"/>
                <a:ea typeface="Funtastic"/>
                <a:cs typeface="Funtastic"/>
                <a:sym typeface="Funtastic"/>
              </a:rPr>
              <a:t>To continue or not?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8960961" y="1849396"/>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7379795" y="-8600129"/>
            <a:ext cx="17436974" cy="17436974"/>
          </a:xfrm>
          <a:custGeom>
            <a:avLst/>
            <a:gdLst/>
            <a:ahLst/>
            <a:cxnLst/>
            <a:rect r="r" b="b" t="t" l="l"/>
            <a:pathLst>
              <a:path h="17436974" w="17436974">
                <a:moveTo>
                  <a:pt x="0" y="0"/>
                </a:moveTo>
                <a:lnTo>
                  <a:pt x="17436974" y="0"/>
                </a:lnTo>
                <a:lnTo>
                  <a:pt x="17436974"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358111" y="3768337"/>
            <a:ext cx="13571779" cy="2685431"/>
          </a:xfrm>
          <a:prstGeom prst="rect">
            <a:avLst/>
          </a:prstGeom>
        </p:spPr>
        <p:txBody>
          <a:bodyPr anchor="t" rtlCol="false" tIns="0" lIns="0" bIns="0" rIns="0">
            <a:spAutoFit/>
          </a:bodyPr>
          <a:lstStyle/>
          <a:p>
            <a:pPr algn="l" marL="0" indent="0" lvl="0">
              <a:lnSpc>
                <a:spcPts val="17600"/>
              </a:lnSpc>
            </a:pPr>
            <a:r>
              <a:rPr lang="en-US" sz="17600">
                <a:solidFill>
                  <a:srgbClr val="27231A"/>
                </a:solidFill>
                <a:latin typeface="Funtastic"/>
                <a:ea typeface="Funtastic"/>
                <a:cs typeface="Funtastic"/>
                <a:sym typeface="Funtastic"/>
              </a:rPr>
              <a:t>Stakeholders</a:t>
            </a:r>
          </a:p>
        </p:txBody>
      </p:sp>
      <p:grpSp>
        <p:nvGrpSpPr>
          <p:cNvPr name="Group 5" id="5"/>
          <p:cNvGrpSpPr/>
          <p:nvPr/>
        </p:nvGrpSpPr>
        <p:grpSpPr>
          <a:xfrm rot="0">
            <a:off x="2892951" y="1590394"/>
            <a:ext cx="4126907" cy="765251"/>
            <a:chOff x="0" y="0"/>
            <a:chExt cx="4086190" cy="757701"/>
          </a:xfrm>
        </p:grpSpPr>
        <p:sp>
          <p:nvSpPr>
            <p:cNvPr name="Freeform 6" id="6"/>
            <p:cNvSpPr/>
            <p:nvPr/>
          </p:nvSpPr>
          <p:spPr>
            <a:xfrm flipH="false" flipV="false" rot="0">
              <a:off x="0" y="0"/>
              <a:ext cx="4086191" cy="757701"/>
            </a:xfrm>
            <a:custGeom>
              <a:avLst/>
              <a:gdLst/>
              <a:ahLst/>
              <a:cxnLst/>
              <a:rect r="r" b="b" t="t" l="l"/>
              <a:pathLst>
                <a:path h="757701" w="4086191">
                  <a:moveTo>
                    <a:pt x="187596" y="0"/>
                  </a:moveTo>
                  <a:lnTo>
                    <a:pt x="3898594" y="0"/>
                  </a:lnTo>
                  <a:cubicBezTo>
                    <a:pt x="3948348" y="0"/>
                    <a:pt x="3996064" y="19765"/>
                    <a:pt x="4031245" y="54946"/>
                  </a:cubicBezTo>
                  <a:cubicBezTo>
                    <a:pt x="4066426" y="90127"/>
                    <a:pt x="4086191" y="137843"/>
                    <a:pt x="4086191" y="187596"/>
                  </a:cubicBezTo>
                  <a:lnTo>
                    <a:pt x="4086191" y="570105"/>
                  </a:lnTo>
                  <a:cubicBezTo>
                    <a:pt x="4086191" y="673711"/>
                    <a:pt x="4002201" y="757701"/>
                    <a:pt x="3898594" y="757701"/>
                  </a:cubicBezTo>
                  <a:lnTo>
                    <a:pt x="187596" y="757701"/>
                  </a:lnTo>
                  <a:cubicBezTo>
                    <a:pt x="83990" y="757701"/>
                    <a:pt x="0" y="673711"/>
                    <a:pt x="0" y="570105"/>
                  </a:cubicBezTo>
                  <a:lnTo>
                    <a:pt x="0" y="187596"/>
                  </a:lnTo>
                  <a:cubicBezTo>
                    <a:pt x="0" y="83990"/>
                    <a:pt x="83990" y="0"/>
                    <a:pt x="187596" y="0"/>
                  </a:cubicBezTo>
                  <a:close/>
                </a:path>
              </a:pathLst>
            </a:custGeom>
            <a:solidFill>
              <a:srgbClr val="FFFFFF"/>
            </a:solidFill>
            <a:ln w="28575" cap="rnd">
              <a:solidFill>
                <a:srgbClr val="27231A"/>
              </a:solidFill>
              <a:prstDash val="solid"/>
              <a:round/>
            </a:ln>
          </p:spPr>
        </p:sp>
        <p:sp>
          <p:nvSpPr>
            <p:cNvPr name="TextBox 7" id="7"/>
            <p:cNvSpPr txBox="true"/>
            <p:nvPr/>
          </p:nvSpPr>
          <p:spPr>
            <a:xfrm>
              <a:off x="0" y="-38100"/>
              <a:ext cx="4086190" cy="795801"/>
            </a:xfrm>
            <a:prstGeom prst="rect">
              <a:avLst/>
            </a:prstGeom>
          </p:spPr>
          <p:txBody>
            <a:bodyPr anchor="ctr" rtlCol="false" tIns="50800" lIns="50800" bIns="50800" rIns="50800"/>
            <a:lstStyle/>
            <a:p>
              <a:pPr algn="ctr">
                <a:lnSpc>
                  <a:spcPts val="2140"/>
                </a:lnSpc>
              </a:pPr>
            </a:p>
          </p:txBody>
        </p:sp>
      </p:grpSp>
      <p:grpSp>
        <p:nvGrpSpPr>
          <p:cNvPr name="Group 8" id="8"/>
          <p:cNvGrpSpPr/>
          <p:nvPr/>
        </p:nvGrpSpPr>
        <p:grpSpPr>
          <a:xfrm rot="0">
            <a:off x="2780595" y="1490619"/>
            <a:ext cx="4126907" cy="717555"/>
            <a:chOff x="0" y="0"/>
            <a:chExt cx="4086190" cy="710475"/>
          </a:xfrm>
        </p:grpSpPr>
        <p:sp>
          <p:nvSpPr>
            <p:cNvPr name="Freeform 9" id="9"/>
            <p:cNvSpPr/>
            <p:nvPr/>
          </p:nvSpPr>
          <p:spPr>
            <a:xfrm flipH="false" flipV="false" rot="0">
              <a:off x="0" y="0"/>
              <a:ext cx="4086191" cy="710475"/>
            </a:xfrm>
            <a:custGeom>
              <a:avLst/>
              <a:gdLst/>
              <a:ahLst/>
              <a:cxnLst/>
              <a:rect r="r" b="b" t="t" l="l"/>
              <a:pathLst>
                <a:path h="710475" w="4086191">
                  <a:moveTo>
                    <a:pt x="187596" y="0"/>
                  </a:moveTo>
                  <a:lnTo>
                    <a:pt x="3898594" y="0"/>
                  </a:lnTo>
                  <a:cubicBezTo>
                    <a:pt x="3948348" y="0"/>
                    <a:pt x="3996064" y="19765"/>
                    <a:pt x="4031245" y="54946"/>
                  </a:cubicBezTo>
                  <a:cubicBezTo>
                    <a:pt x="4066426" y="90127"/>
                    <a:pt x="4086191" y="137843"/>
                    <a:pt x="4086191" y="187596"/>
                  </a:cubicBezTo>
                  <a:lnTo>
                    <a:pt x="4086191" y="522879"/>
                  </a:lnTo>
                  <a:cubicBezTo>
                    <a:pt x="4086191" y="626486"/>
                    <a:pt x="4002201" y="710475"/>
                    <a:pt x="3898594" y="710475"/>
                  </a:cubicBezTo>
                  <a:lnTo>
                    <a:pt x="187596" y="710475"/>
                  </a:lnTo>
                  <a:cubicBezTo>
                    <a:pt x="83990" y="710475"/>
                    <a:pt x="0" y="626486"/>
                    <a:pt x="0" y="522879"/>
                  </a:cubicBezTo>
                  <a:lnTo>
                    <a:pt x="0" y="187596"/>
                  </a:lnTo>
                  <a:cubicBezTo>
                    <a:pt x="0" y="83990"/>
                    <a:pt x="83990" y="0"/>
                    <a:pt x="187596" y="0"/>
                  </a:cubicBezTo>
                  <a:close/>
                </a:path>
              </a:pathLst>
            </a:custGeom>
            <a:solidFill>
              <a:srgbClr val="FFFFFF"/>
            </a:solidFill>
            <a:ln w="28575" cap="rnd">
              <a:solidFill>
                <a:srgbClr val="27231A"/>
              </a:solidFill>
              <a:prstDash val="solid"/>
              <a:round/>
            </a:ln>
          </p:spPr>
        </p:sp>
        <p:sp>
          <p:nvSpPr>
            <p:cNvPr name="TextBox 10" id="10"/>
            <p:cNvSpPr txBox="true"/>
            <p:nvPr/>
          </p:nvSpPr>
          <p:spPr>
            <a:xfrm>
              <a:off x="0" y="-38100"/>
              <a:ext cx="4086190" cy="748575"/>
            </a:xfrm>
            <a:prstGeom prst="rect">
              <a:avLst/>
            </a:prstGeom>
          </p:spPr>
          <p:txBody>
            <a:bodyPr anchor="ctr" rtlCol="false" tIns="50800" lIns="50800" bIns="50800" rIns="50800"/>
            <a:lstStyle/>
            <a:p>
              <a:pPr algn="ctr">
                <a:lnSpc>
                  <a:spcPts val="2140"/>
                </a:lnSpc>
              </a:pPr>
            </a:p>
          </p:txBody>
        </p:sp>
      </p:grpSp>
      <p:sp>
        <p:nvSpPr>
          <p:cNvPr name="TextBox 11" id="11"/>
          <p:cNvSpPr txBox="true"/>
          <p:nvPr/>
        </p:nvSpPr>
        <p:spPr>
          <a:xfrm rot="0">
            <a:off x="2931051" y="1625796"/>
            <a:ext cx="3825995" cy="475775"/>
          </a:xfrm>
          <a:prstGeom prst="rect">
            <a:avLst/>
          </a:prstGeom>
        </p:spPr>
        <p:txBody>
          <a:bodyPr anchor="t" rtlCol="false" tIns="0" lIns="0" bIns="0" rIns="0">
            <a:spAutoFit/>
          </a:bodyPr>
          <a:lstStyle/>
          <a:p>
            <a:pPr algn="ctr" marL="0" indent="0" lvl="0">
              <a:lnSpc>
                <a:spcPts val="1856"/>
              </a:lnSpc>
            </a:pPr>
            <a:r>
              <a:rPr lang="en-US" sz="1856" i="true">
                <a:solidFill>
                  <a:srgbClr val="27231A"/>
                </a:solidFill>
                <a:latin typeface="Montserrat Italics"/>
                <a:ea typeface="Montserrat Italics"/>
                <a:cs typeface="Montserrat Italics"/>
                <a:sym typeface="Montserrat Italics"/>
              </a:rPr>
              <a:t>Presented by Wong Man Kong Rudy</a:t>
            </a:r>
          </a:p>
        </p:txBody>
      </p:sp>
      <p:sp>
        <p:nvSpPr>
          <p:cNvPr name="AutoShape 12" id="12"/>
          <p:cNvSpPr/>
          <p:nvPr/>
        </p:nvSpPr>
        <p:spPr>
          <a:xfrm rot="0">
            <a:off x="2358111" y="9229725"/>
            <a:ext cx="13881771" cy="0"/>
          </a:xfrm>
          <a:prstGeom prst="line">
            <a:avLst/>
          </a:prstGeom>
          <a:ln cap="flat" w="9525">
            <a:solidFill>
              <a:srgbClr val="000000"/>
            </a:solidFill>
            <a:prstDash val="solid"/>
            <a:headEnd type="none" len="sm" w="sm"/>
            <a:tailEnd type="none" len="sm" w="sm"/>
          </a:ln>
        </p:spPr>
      </p:sp>
      <p:grpSp>
        <p:nvGrpSpPr>
          <p:cNvPr name="Group 13" id="13"/>
          <p:cNvGrpSpPr/>
          <p:nvPr/>
        </p:nvGrpSpPr>
        <p:grpSpPr>
          <a:xfrm rot="0">
            <a:off x="16081050" y="8836846"/>
            <a:ext cx="1178250" cy="1584819"/>
            <a:chOff x="0" y="0"/>
            <a:chExt cx="660400" cy="888279"/>
          </a:xfrm>
        </p:grpSpPr>
        <p:sp>
          <p:nvSpPr>
            <p:cNvPr name="Freeform 14" id="14"/>
            <p:cNvSpPr/>
            <p:nvPr/>
          </p:nvSpPr>
          <p:spPr>
            <a:xfrm flipH="false" flipV="false" rot="0">
              <a:off x="0" y="0"/>
              <a:ext cx="660400" cy="888279"/>
            </a:xfrm>
            <a:custGeom>
              <a:avLst/>
              <a:gdLst/>
              <a:ahLst/>
              <a:cxnLst/>
              <a:rect r="r" b="b" t="t" l="l"/>
              <a:pathLst>
                <a:path h="888279"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0179"/>
                  </a:cubicBezTo>
                  <a:lnTo>
                    <a:pt x="660400" y="888279"/>
                  </a:lnTo>
                  <a:lnTo>
                    <a:pt x="0" y="888279"/>
                  </a:lnTo>
                  <a:lnTo>
                    <a:pt x="0" y="330593"/>
                  </a:lnTo>
                  <a:cubicBezTo>
                    <a:pt x="1782" y="185660"/>
                    <a:pt x="93019" y="64045"/>
                    <a:pt x="220252" y="19070"/>
                  </a:cubicBezTo>
                  <a:close/>
                </a:path>
              </a:pathLst>
            </a:custGeom>
            <a:solidFill>
              <a:srgbClr val="27231A"/>
            </a:solidFill>
          </p:spPr>
        </p:sp>
        <p:sp>
          <p:nvSpPr>
            <p:cNvPr name="TextBox 15" id="15"/>
            <p:cNvSpPr txBox="true"/>
            <p:nvPr/>
          </p:nvSpPr>
          <p:spPr>
            <a:xfrm>
              <a:off x="0" y="88900"/>
              <a:ext cx="660400" cy="799379"/>
            </a:xfrm>
            <a:prstGeom prst="rect">
              <a:avLst/>
            </a:prstGeom>
          </p:spPr>
          <p:txBody>
            <a:bodyPr anchor="ctr" rtlCol="false" tIns="50800" lIns="50800" bIns="50800" rIns="50800"/>
            <a:lstStyle/>
            <a:p>
              <a:pPr algn="ctr">
                <a:lnSpc>
                  <a:spcPts val="2140"/>
                </a:lnSpc>
              </a:pPr>
            </a:p>
          </p:txBody>
        </p:sp>
      </p:grpSp>
      <p:sp>
        <p:nvSpPr>
          <p:cNvPr name="TextBox 16" id="16"/>
          <p:cNvSpPr txBox="true"/>
          <p:nvPr/>
        </p:nvSpPr>
        <p:spPr>
          <a:xfrm rot="0">
            <a:off x="16156377" y="9349084"/>
            <a:ext cx="1027595" cy="463777"/>
          </a:xfrm>
          <a:prstGeom prst="rect">
            <a:avLst/>
          </a:prstGeom>
        </p:spPr>
        <p:txBody>
          <a:bodyPr anchor="t" rtlCol="false" tIns="0" lIns="0" bIns="0" rIns="0">
            <a:spAutoFit/>
          </a:bodyPr>
          <a:lstStyle/>
          <a:p>
            <a:pPr algn="ctr">
              <a:lnSpc>
                <a:spcPts val="2896"/>
              </a:lnSpc>
            </a:pPr>
            <a:r>
              <a:rPr lang="en-US" sz="3368">
                <a:solidFill>
                  <a:srgbClr val="FFFFFF"/>
                </a:solidFill>
                <a:latin typeface="Funtastic"/>
                <a:ea typeface="Funtastic"/>
                <a:cs typeface="Funtastic"/>
                <a:sym typeface="Funtastic"/>
              </a:rPr>
              <a:t>02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70673" y="2826550"/>
            <a:ext cx="17436974" cy="17436974"/>
          </a:xfrm>
          <a:custGeom>
            <a:avLst/>
            <a:gdLst/>
            <a:ahLst/>
            <a:cxnLst/>
            <a:rect r="r" b="b" t="t" l="l"/>
            <a:pathLst>
              <a:path h="17436974" w="17436974">
                <a:moveTo>
                  <a:pt x="0" y="0"/>
                </a:moveTo>
                <a:lnTo>
                  <a:pt x="17436974" y="0"/>
                </a:lnTo>
                <a:lnTo>
                  <a:pt x="17436974" y="17436975"/>
                </a:lnTo>
                <a:lnTo>
                  <a:pt x="0" y="17436975"/>
                </a:lnTo>
                <a:lnTo>
                  <a:pt x="0" y="0"/>
                </a:lnTo>
                <a:close/>
              </a:path>
            </a:pathLst>
          </a:custGeom>
          <a:blipFill>
            <a:blip r:embed="rId2">
              <a:alphaModFix amt="3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629439">
            <a:off x="10624346" y="-3373728"/>
            <a:ext cx="15327309" cy="15327309"/>
          </a:xfrm>
          <a:custGeom>
            <a:avLst/>
            <a:gdLst/>
            <a:ahLst/>
            <a:cxnLst/>
            <a:rect r="r" b="b" t="t" l="l"/>
            <a:pathLst>
              <a:path h="15327309" w="15327309">
                <a:moveTo>
                  <a:pt x="0" y="0"/>
                </a:moveTo>
                <a:lnTo>
                  <a:pt x="15327308" y="0"/>
                </a:lnTo>
                <a:lnTo>
                  <a:pt x="15327308" y="15327309"/>
                </a:lnTo>
                <a:lnTo>
                  <a:pt x="0" y="15327309"/>
                </a:lnTo>
                <a:lnTo>
                  <a:pt x="0" y="0"/>
                </a:lnTo>
                <a:close/>
              </a:path>
            </a:pathLst>
          </a:custGeom>
          <a:blipFill>
            <a:blip r:embed="rId4">
              <a:alphaModFix amt="68000"/>
            </a:blip>
            <a:stretch>
              <a:fillRect l="0" t="0" r="0" b="0"/>
            </a:stretch>
          </a:blipFill>
        </p:spPr>
      </p:sp>
      <p:sp>
        <p:nvSpPr>
          <p:cNvPr name="AutoShape 4" id="4"/>
          <p:cNvSpPr/>
          <p:nvPr/>
        </p:nvSpPr>
        <p:spPr>
          <a:xfrm rot="0">
            <a:off x="2358111" y="9229725"/>
            <a:ext cx="13881771" cy="0"/>
          </a:xfrm>
          <a:prstGeom prst="line">
            <a:avLst/>
          </a:prstGeom>
          <a:ln cap="flat" w="9525">
            <a:solidFill>
              <a:srgbClr val="000000"/>
            </a:solidFill>
            <a:prstDash val="solid"/>
            <a:headEnd type="none" len="sm" w="sm"/>
            <a:tailEnd type="none" len="sm" w="sm"/>
          </a:ln>
        </p:spPr>
      </p:sp>
      <p:sp>
        <p:nvSpPr>
          <p:cNvPr name="TextBox 5" id="5"/>
          <p:cNvSpPr txBox="true"/>
          <p:nvPr/>
        </p:nvSpPr>
        <p:spPr>
          <a:xfrm rot="0">
            <a:off x="5688806" y="1019175"/>
            <a:ext cx="6910388" cy="1062865"/>
          </a:xfrm>
          <a:prstGeom prst="rect">
            <a:avLst/>
          </a:prstGeom>
        </p:spPr>
        <p:txBody>
          <a:bodyPr anchor="t" rtlCol="false" tIns="0" lIns="0" bIns="0" rIns="0">
            <a:spAutoFit/>
          </a:bodyPr>
          <a:lstStyle/>
          <a:p>
            <a:pPr algn="l" marL="0" indent="0" lvl="0">
              <a:lnSpc>
                <a:spcPts val="6970"/>
              </a:lnSpc>
            </a:pPr>
            <a:r>
              <a:rPr lang="en-US" sz="6970">
                <a:solidFill>
                  <a:srgbClr val="27231A"/>
                </a:solidFill>
                <a:latin typeface="Funtastic"/>
                <a:ea typeface="Funtastic"/>
                <a:cs typeface="Funtastic"/>
                <a:sym typeface="Funtastic"/>
              </a:rPr>
              <a:t>Business Owners</a:t>
            </a:r>
          </a:p>
        </p:txBody>
      </p:sp>
      <p:sp>
        <p:nvSpPr>
          <p:cNvPr name="TextBox 6" id="6"/>
          <p:cNvSpPr txBox="true"/>
          <p:nvPr/>
        </p:nvSpPr>
        <p:spPr>
          <a:xfrm rot="0">
            <a:off x="1028700" y="3174081"/>
            <a:ext cx="2930021" cy="616421"/>
          </a:xfrm>
          <a:prstGeom prst="rect">
            <a:avLst/>
          </a:prstGeom>
        </p:spPr>
        <p:txBody>
          <a:bodyPr anchor="t" rtlCol="false" tIns="0" lIns="0" bIns="0" rIns="0">
            <a:spAutoFit/>
          </a:bodyPr>
          <a:lstStyle/>
          <a:p>
            <a:pPr algn="ctr" marL="0" indent="0" lvl="0">
              <a:lnSpc>
                <a:spcPts val="3870"/>
              </a:lnSpc>
            </a:pPr>
            <a:r>
              <a:rPr lang="en-US" sz="4300">
                <a:solidFill>
                  <a:srgbClr val="27231A"/>
                </a:solidFill>
                <a:latin typeface="Funtastic"/>
                <a:ea typeface="Funtastic"/>
                <a:cs typeface="Funtastic"/>
                <a:sym typeface="Funtastic"/>
              </a:rPr>
              <a:t>Power</a:t>
            </a:r>
          </a:p>
        </p:txBody>
      </p:sp>
      <p:sp>
        <p:nvSpPr>
          <p:cNvPr name="TextBox 7" id="7"/>
          <p:cNvSpPr txBox="true"/>
          <p:nvPr/>
        </p:nvSpPr>
        <p:spPr>
          <a:xfrm rot="0">
            <a:off x="7524812" y="3203950"/>
            <a:ext cx="2930021" cy="616421"/>
          </a:xfrm>
          <a:prstGeom prst="rect">
            <a:avLst/>
          </a:prstGeom>
        </p:spPr>
        <p:txBody>
          <a:bodyPr anchor="t" rtlCol="false" tIns="0" lIns="0" bIns="0" rIns="0">
            <a:spAutoFit/>
          </a:bodyPr>
          <a:lstStyle/>
          <a:p>
            <a:pPr algn="ctr" marL="0" indent="0" lvl="0">
              <a:lnSpc>
                <a:spcPts val="3870"/>
              </a:lnSpc>
            </a:pPr>
            <a:r>
              <a:rPr lang="en-US" sz="4300">
                <a:solidFill>
                  <a:srgbClr val="27231A"/>
                </a:solidFill>
                <a:latin typeface="Funtastic"/>
                <a:ea typeface="Funtastic"/>
                <a:cs typeface="Funtastic"/>
                <a:sym typeface="Funtastic"/>
              </a:rPr>
              <a:t>Legitimacy</a:t>
            </a:r>
          </a:p>
        </p:txBody>
      </p:sp>
      <p:sp>
        <p:nvSpPr>
          <p:cNvPr name="TextBox 8" id="8"/>
          <p:cNvSpPr txBox="true"/>
          <p:nvPr/>
        </p:nvSpPr>
        <p:spPr>
          <a:xfrm rot="0">
            <a:off x="14017183" y="3203950"/>
            <a:ext cx="2930021" cy="616421"/>
          </a:xfrm>
          <a:prstGeom prst="rect">
            <a:avLst/>
          </a:prstGeom>
        </p:spPr>
        <p:txBody>
          <a:bodyPr anchor="t" rtlCol="false" tIns="0" lIns="0" bIns="0" rIns="0">
            <a:spAutoFit/>
          </a:bodyPr>
          <a:lstStyle/>
          <a:p>
            <a:pPr algn="ctr" marL="0" indent="0" lvl="0">
              <a:lnSpc>
                <a:spcPts val="3870"/>
              </a:lnSpc>
            </a:pPr>
            <a:r>
              <a:rPr lang="en-US" sz="4300">
                <a:solidFill>
                  <a:srgbClr val="27231A"/>
                </a:solidFill>
                <a:latin typeface="Funtastic"/>
                <a:ea typeface="Funtastic"/>
                <a:cs typeface="Funtastic"/>
                <a:sym typeface="Funtastic"/>
              </a:rPr>
              <a:t>Urgency</a:t>
            </a:r>
          </a:p>
        </p:txBody>
      </p:sp>
      <p:sp>
        <p:nvSpPr>
          <p:cNvPr name="TextBox 9" id="9"/>
          <p:cNvSpPr txBox="true"/>
          <p:nvPr/>
        </p:nvSpPr>
        <p:spPr>
          <a:xfrm rot="0">
            <a:off x="0" y="3221001"/>
            <a:ext cx="6114291" cy="2120974"/>
          </a:xfrm>
          <a:prstGeom prst="rect">
            <a:avLst/>
          </a:prstGeom>
        </p:spPr>
        <p:txBody>
          <a:bodyPr anchor="t" rtlCol="false" tIns="0" lIns="0" bIns="0" rIns="0">
            <a:spAutoFit/>
          </a:bodyPr>
          <a:lstStyle/>
          <a:p>
            <a:pPr algn="l">
              <a:lnSpc>
                <a:spcPts val="5828"/>
              </a:lnSpc>
            </a:pPr>
          </a:p>
          <a:p>
            <a:pPr algn="l"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Control Over Operations</a:t>
            </a:r>
          </a:p>
          <a:p>
            <a:pPr algn="l"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Market Influence</a:t>
            </a:r>
          </a:p>
        </p:txBody>
      </p:sp>
      <p:sp>
        <p:nvSpPr>
          <p:cNvPr name="TextBox 10" id="10"/>
          <p:cNvSpPr txBox="true"/>
          <p:nvPr/>
        </p:nvSpPr>
        <p:spPr>
          <a:xfrm rot="0">
            <a:off x="6458854" y="3206066"/>
            <a:ext cx="6054682" cy="2854399"/>
          </a:xfrm>
          <a:prstGeom prst="rect">
            <a:avLst/>
          </a:prstGeom>
        </p:spPr>
        <p:txBody>
          <a:bodyPr anchor="t" rtlCol="false" tIns="0" lIns="0" bIns="0" rIns="0">
            <a:spAutoFit/>
          </a:bodyPr>
          <a:lstStyle/>
          <a:p>
            <a:pPr algn="l">
              <a:lnSpc>
                <a:spcPts val="5828"/>
              </a:lnSpc>
            </a:pPr>
          </a:p>
          <a:p>
            <a:pPr algn="l"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Business Structure and Compliance</a:t>
            </a:r>
          </a:p>
          <a:p>
            <a:pPr algn="l"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Reputation Management</a:t>
            </a:r>
          </a:p>
        </p:txBody>
      </p:sp>
      <p:sp>
        <p:nvSpPr>
          <p:cNvPr name="TextBox 11" id="11"/>
          <p:cNvSpPr txBox="true"/>
          <p:nvPr/>
        </p:nvSpPr>
        <p:spPr>
          <a:xfrm rot="0">
            <a:off x="12858099" y="3221001"/>
            <a:ext cx="5429901" cy="3587824"/>
          </a:xfrm>
          <a:prstGeom prst="rect">
            <a:avLst/>
          </a:prstGeom>
        </p:spPr>
        <p:txBody>
          <a:bodyPr anchor="t" rtlCol="false" tIns="0" lIns="0" bIns="0" rIns="0">
            <a:spAutoFit/>
          </a:bodyPr>
          <a:lstStyle/>
          <a:p>
            <a:pPr algn="l">
              <a:lnSpc>
                <a:spcPts val="5828"/>
              </a:lnSpc>
            </a:pPr>
          </a:p>
          <a:p>
            <a:pPr algn="l"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Adaptation to Market Changes</a:t>
            </a:r>
          </a:p>
          <a:p>
            <a:pPr algn="l"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User Support and Satisfaction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70673" y="2826550"/>
            <a:ext cx="17436974" cy="17436974"/>
          </a:xfrm>
          <a:custGeom>
            <a:avLst/>
            <a:gdLst/>
            <a:ahLst/>
            <a:cxnLst/>
            <a:rect r="r" b="b" t="t" l="l"/>
            <a:pathLst>
              <a:path h="17436974" w="17436974">
                <a:moveTo>
                  <a:pt x="0" y="0"/>
                </a:moveTo>
                <a:lnTo>
                  <a:pt x="17436974" y="0"/>
                </a:lnTo>
                <a:lnTo>
                  <a:pt x="17436974" y="17436975"/>
                </a:lnTo>
                <a:lnTo>
                  <a:pt x="0" y="17436975"/>
                </a:lnTo>
                <a:lnTo>
                  <a:pt x="0" y="0"/>
                </a:lnTo>
                <a:close/>
              </a:path>
            </a:pathLst>
          </a:custGeom>
          <a:blipFill>
            <a:blip r:embed="rId2">
              <a:alphaModFix amt="3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629439">
            <a:off x="10217780" y="-7160245"/>
            <a:ext cx="15327309" cy="15327309"/>
          </a:xfrm>
          <a:custGeom>
            <a:avLst/>
            <a:gdLst/>
            <a:ahLst/>
            <a:cxnLst/>
            <a:rect r="r" b="b" t="t" l="l"/>
            <a:pathLst>
              <a:path h="15327309" w="15327309">
                <a:moveTo>
                  <a:pt x="0" y="0"/>
                </a:moveTo>
                <a:lnTo>
                  <a:pt x="15327309" y="0"/>
                </a:lnTo>
                <a:lnTo>
                  <a:pt x="15327309" y="15327309"/>
                </a:lnTo>
                <a:lnTo>
                  <a:pt x="0" y="15327309"/>
                </a:lnTo>
                <a:lnTo>
                  <a:pt x="0" y="0"/>
                </a:lnTo>
                <a:close/>
              </a:path>
            </a:pathLst>
          </a:custGeom>
          <a:blipFill>
            <a:blip r:embed="rId4">
              <a:alphaModFix amt="68000"/>
            </a:blip>
            <a:stretch>
              <a:fillRect l="0" t="0" r="0" b="0"/>
            </a:stretch>
          </a:blipFill>
        </p:spPr>
      </p:sp>
      <p:sp>
        <p:nvSpPr>
          <p:cNvPr name="AutoShape 4" id="4"/>
          <p:cNvSpPr/>
          <p:nvPr/>
        </p:nvSpPr>
        <p:spPr>
          <a:xfrm rot="0">
            <a:off x="2358111" y="9229725"/>
            <a:ext cx="13881771" cy="0"/>
          </a:xfrm>
          <a:prstGeom prst="line">
            <a:avLst/>
          </a:prstGeom>
          <a:ln cap="flat" w="9525">
            <a:solidFill>
              <a:srgbClr val="000000"/>
            </a:solidFill>
            <a:prstDash val="solid"/>
            <a:headEnd type="none" len="sm" w="sm"/>
            <a:tailEnd type="none" len="sm" w="sm"/>
          </a:ln>
        </p:spPr>
      </p:sp>
      <p:sp>
        <p:nvSpPr>
          <p:cNvPr name="TextBox 5" id="5"/>
          <p:cNvSpPr txBox="true"/>
          <p:nvPr/>
        </p:nvSpPr>
        <p:spPr>
          <a:xfrm rot="0">
            <a:off x="6735961" y="1019175"/>
            <a:ext cx="4816078" cy="1062863"/>
          </a:xfrm>
          <a:prstGeom prst="rect">
            <a:avLst/>
          </a:prstGeom>
        </p:spPr>
        <p:txBody>
          <a:bodyPr anchor="t" rtlCol="false" tIns="0" lIns="0" bIns="0" rIns="0">
            <a:spAutoFit/>
          </a:bodyPr>
          <a:lstStyle/>
          <a:p>
            <a:pPr algn="l" marL="0" indent="0" lvl="0">
              <a:lnSpc>
                <a:spcPts val="6969"/>
              </a:lnSpc>
            </a:pPr>
            <a:r>
              <a:rPr lang="en-US" sz="6969">
                <a:solidFill>
                  <a:srgbClr val="27231A"/>
                </a:solidFill>
                <a:latin typeface="Funtastic"/>
                <a:ea typeface="Funtastic"/>
                <a:cs typeface="Funtastic"/>
                <a:sym typeface="Funtastic"/>
              </a:rPr>
              <a:t>Sugar Baby</a:t>
            </a:r>
          </a:p>
        </p:txBody>
      </p:sp>
      <p:sp>
        <p:nvSpPr>
          <p:cNvPr name="TextBox 6" id="6"/>
          <p:cNvSpPr txBox="true"/>
          <p:nvPr/>
        </p:nvSpPr>
        <p:spPr>
          <a:xfrm rot="0">
            <a:off x="1006328" y="3588350"/>
            <a:ext cx="2930021" cy="616421"/>
          </a:xfrm>
          <a:prstGeom prst="rect">
            <a:avLst/>
          </a:prstGeom>
        </p:spPr>
        <p:txBody>
          <a:bodyPr anchor="t" rtlCol="false" tIns="0" lIns="0" bIns="0" rIns="0">
            <a:spAutoFit/>
          </a:bodyPr>
          <a:lstStyle/>
          <a:p>
            <a:pPr algn="ctr" marL="0" indent="0" lvl="0">
              <a:lnSpc>
                <a:spcPts val="3870"/>
              </a:lnSpc>
            </a:pPr>
            <a:r>
              <a:rPr lang="en-US" sz="4300">
                <a:solidFill>
                  <a:srgbClr val="27231A"/>
                </a:solidFill>
                <a:latin typeface="Funtastic"/>
                <a:ea typeface="Funtastic"/>
                <a:cs typeface="Funtastic"/>
                <a:sym typeface="Funtastic"/>
              </a:rPr>
              <a:t>Power</a:t>
            </a:r>
          </a:p>
        </p:txBody>
      </p:sp>
      <p:sp>
        <p:nvSpPr>
          <p:cNvPr name="TextBox 7" id="7"/>
          <p:cNvSpPr txBox="true"/>
          <p:nvPr/>
        </p:nvSpPr>
        <p:spPr>
          <a:xfrm rot="0">
            <a:off x="7502441" y="3618219"/>
            <a:ext cx="2930021" cy="616421"/>
          </a:xfrm>
          <a:prstGeom prst="rect">
            <a:avLst/>
          </a:prstGeom>
        </p:spPr>
        <p:txBody>
          <a:bodyPr anchor="t" rtlCol="false" tIns="0" lIns="0" bIns="0" rIns="0">
            <a:spAutoFit/>
          </a:bodyPr>
          <a:lstStyle/>
          <a:p>
            <a:pPr algn="ctr" marL="0" indent="0" lvl="0">
              <a:lnSpc>
                <a:spcPts val="3870"/>
              </a:lnSpc>
            </a:pPr>
            <a:r>
              <a:rPr lang="en-US" sz="4300">
                <a:solidFill>
                  <a:srgbClr val="27231A"/>
                </a:solidFill>
                <a:latin typeface="Funtastic"/>
                <a:ea typeface="Funtastic"/>
                <a:cs typeface="Funtastic"/>
                <a:sym typeface="Funtastic"/>
              </a:rPr>
              <a:t>Legitimacy</a:t>
            </a:r>
          </a:p>
        </p:txBody>
      </p:sp>
      <p:sp>
        <p:nvSpPr>
          <p:cNvPr name="TextBox 8" id="8"/>
          <p:cNvSpPr txBox="true"/>
          <p:nvPr/>
        </p:nvSpPr>
        <p:spPr>
          <a:xfrm rot="0">
            <a:off x="13994811" y="3618219"/>
            <a:ext cx="2930021" cy="616421"/>
          </a:xfrm>
          <a:prstGeom prst="rect">
            <a:avLst/>
          </a:prstGeom>
        </p:spPr>
        <p:txBody>
          <a:bodyPr anchor="t" rtlCol="false" tIns="0" lIns="0" bIns="0" rIns="0">
            <a:spAutoFit/>
          </a:bodyPr>
          <a:lstStyle/>
          <a:p>
            <a:pPr algn="ctr" marL="0" indent="0" lvl="0">
              <a:lnSpc>
                <a:spcPts val="3870"/>
              </a:lnSpc>
            </a:pPr>
            <a:r>
              <a:rPr lang="en-US" sz="4300">
                <a:solidFill>
                  <a:srgbClr val="27231A"/>
                </a:solidFill>
                <a:latin typeface="Funtastic"/>
                <a:ea typeface="Funtastic"/>
                <a:cs typeface="Funtastic"/>
                <a:sym typeface="Funtastic"/>
              </a:rPr>
              <a:t>Urgency</a:t>
            </a:r>
          </a:p>
        </p:txBody>
      </p:sp>
      <p:sp>
        <p:nvSpPr>
          <p:cNvPr name="TextBox 9" id="9"/>
          <p:cNvSpPr txBox="true"/>
          <p:nvPr/>
        </p:nvSpPr>
        <p:spPr>
          <a:xfrm rot="0">
            <a:off x="113228" y="3650205"/>
            <a:ext cx="6114291" cy="2120974"/>
          </a:xfrm>
          <a:prstGeom prst="rect">
            <a:avLst/>
          </a:prstGeom>
        </p:spPr>
        <p:txBody>
          <a:bodyPr anchor="t" rtlCol="false" tIns="0" lIns="0" bIns="0" rIns="0">
            <a:spAutoFit/>
          </a:bodyPr>
          <a:lstStyle/>
          <a:p>
            <a:pPr algn="l">
              <a:lnSpc>
                <a:spcPts val="5828"/>
              </a:lnSpc>
            </a:pPr>
          </a:p>
          <a:p>
            <a:pPr algn="l"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Choice and Agency</a:t>
            </a:r>
          </a:p>
          <a:p>
            <a:pPr algn="l"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Influencing Dynamics</a:t>
            </a:r>
          </a:p>
        </p:txBody>
      </p:sp>
      <p:sp>
        <p:nvSpPr>
          <p:cNvPr name="TextBox 10" id="10"/>
          <p:cNvSpPr txBox="true"/>
          <p:nvPr/>
        </p:nvSpPr>
        <p:spPr>
          <a:xfrm rot="0">
            <a:off x="6461042" y="3650205"/>
            <a:ext cx="6054682" cy="2120974"/>
          </a:xfrm>
          <a:prstGeom prst="rect">
            <a:avLst/>
          </a:prstGeom>
        </p:spPr>
        <p:txBody>
          <a:bodyPr anchor="t" rtlCol="false" tIns="0" lIns="0" bIns="0" rIns="0">
            <a:spAutoFit/>
          </a:bodyPr>
          <a:lstStyle/>
          <a:p>
            <a:pPr algn="l">
              <a:lnSpc>
                <a:spcPts val="5828"/>
              </a:lnSpc>
            </a:pPr>
          </a:p>
          <a:p>
            <a:pPr algn="l"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Social Perception</a:t>
            </a:r>
          </a:p>
          <a:p>
            <a:pPr algn="l"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Empowerment Narrative</a:t>
            </a:r>
          </a:p>
        </p:txBody>
      </p:sp>
      <p:sp>
        <p:nvSpPr>
          <p:cNvPr name="TextBox 11" id="11"/>
          <p:cNvSpPr txBox="true"/>
          <p:nvPr/>
        </p:nvSpPr>
        <p:spPr>
          <a:xfrm rot="0">
            <a:off x="12744871" y="3650205"/>
            <a:ext cx="5429901" cy="2120974"/>
          </a:xfrm>
          <a:prstGeom prst="rect">
            <a:avLst/>
          </a:prstGeom>
        </p:spPr>
        <p:txBody>
          <a:bodyPr anchor="t" rtlCol="false" tIns="0" lIns="0" bIns="0" rIns="0">
            <a:spAutoFit/>
          </a:bodyPr>
          <a:lstStyle/>
          <a:p>
            <a:pPr algn="l">
              <a:lnSpc>
                <a:spcPts val="5828"/>
              </a:lnSpc>
            </a:pPr>
          </a:p>
          <a:p>
            <a:pPr algn="l"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Immediate Financial Needs</a:t>
            </a:r>
          </a:p>
          <a:p>
            <a:pPr algn="l"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Desire for Companionship</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70673" y="2826550"/>
            <a:ext cx="17436974" cy="17436974"/>
          </a:xfrm>
          <a:custGeom>
            <a:avLst/>
            <a:gdLst/>
            <a:ahLst/>
            <a:cxnLst/>
            <a:rect r="r" b="b" t="t" l="l"/>
            <a:pathLst>
              <a:path h="17436974" w="17436974">
                <a:moveTo>
                  <a:pt x="0" y="0"/>
                </a:moveTo>
                <a:lnTo>
                  <a:pt x="17436974" y="0"/>
                </a:lnTo>
                <a:lnTo>
                  <a:pt x="17436974" y="17436975"/>
                </a:lnTo>
                <a:lnTo>
                  <a:pt x="0" y="17436975"/>
                </a:lnTo>
                <a:lnTo>
                  <a:pt x="0" y="0"/>
                </a:lnTo>
                <a:close/>
              </a:path>
            </a:pathLst>
          </a:custGeom>
          <a:blipFill>
            <a:blip r:embed="rId2">
              <a:alphaModFix amt="3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629439">
            <a:off x="10624346" y="-7663654"/>
            <a:ext cx="15327309" cy="15327309"/>
          </a:xfrm>
          <a:custGeom>
            <a:avLst/>
            <a:gdLst/>
            <a:ahLst/>
            <a:cxnLst/>
            <a:rect r="r" b="b" t="t" l="l"/>
            <a:pathLst>
              <a:path h="15327309" w="15327309">
                <a:moveTo>
                  <a:pt x="0" y="0"/>
                </a:moveTo>
                <a:lnTo>
                  <a:pt x="15327308" y="0"/>
                </a:lnTo>
                <a:lnTo>
                  <a:pt x="15327308" y="15327308"/>
                </a:lnTo>
                <a:lnTo>
                  <a:pt x="0" y="15327308"/>
                </a:lnTo>
                <a:lnTo>
                  <a:pt x="0" y="0"/>
                </a:lnTo>
                <a:close/>
              </a:path>
            </a:pathLst>
          </a:custGeom>
          <a:blipFill>
            <a:blip r:embed="rId4">
              <a:alphaModFix amt="68000"/>
            </a:blip>
            <a:stretch>
              <a:fillRect l="0" t="0" r="0" b="0"/>
            </a:stretch>
          </a:blipFill>
        </p:spPr>
      </p:sp>
      <p:sp>
        <p:nvSpPr>
          <p:cNvPr name="AutoShape 4" id="4"/>
          <p:cNvSpPr/>
          <p:nvPr/>
        </p:nvSpPr>
        <p:spPr>
          <a:xfrm rot="0">
            <a:off x="2358111" y="9229725"/>
            <a:ext cx="13881771" cy="0"/>
          </a:xfrm>
          <a:prstGeom prst="line">
            <a:avLst/>
          </a:prstGeom>
          <a:ln cap="flat" w="9525">
            <a:solidFill>
              <a:srgbClr val="000000"/>
            </a:solidFill>
            <a:prstDash val="solid"/>
            <a:headEnd type="none" len="sm" w="sm"/>
            <a:tailEnd type="none" len="sm" w="sm"/>
          </a:ln>
        </p:spPr>
      </p:sp>
      <p:sp>
        <p:nvSpPr>
          <p:cNvPr name="TextBox 5" id="5"/>
          <p:cNvSpPr txBox="true"/>
          <p:nvPr/>
        </p:nvSpPr>
        <p:spPr>
          <a:xfrm rot="0">
            <a:off x="6144908" y="1019175"/>
            <a:ext cx="5998185" cy="1062863"/>
          </a:xfrm>
          <a:prstGeom prst="rect">
            <a:avLst/>
          </a:prstGeom>
        </p:spPr>
        <p:txBody>
          <a:bodyPr anchor="t" rtlCol="false" tIns="0" lIns="0" bIns="0" rIns="0">
            <a:spAutoFit/>
          </a:bodyPr>
          <a:lstStyle/>
          <a:p>
            <a:pPr algn="l" marL="0" indent="0" lvl="0">
              <a:lnSpc>
                <a:spcPts val="6970"/>
              </a:lnSpc>
            </a:pPr>
            <a:r>
              <a:rPr lang="en-US" sz="6970">
                <a:solidFill>
                  <a:srgbClr val="27231A"/>
                </a:solidFill>
                <a:latin typeface="Funtastic"/>
                <a:ea typeface="Funtastic"/>
                <a:cs typeface="Funtastic"/>
                <a:sym typeface="Funtastic"/>
              </a:rPr>
              <a:t>Sugar Daddies</a:t>
            </a:r>
          </a:p>
        </p:txBody>
      </p:sp>
      <p:sp>
        <p:nvSpPr>
          <p:cNvPr name="TextBox 6" id="6"/>
          <p:cNvSpPr txBox="true"/>
          <p:nvPr/>
        </p:nvSpPr>
        <p:spPr>
          <a:xfrm rot="0">
            <a:off x="1028700" y="3174081"/>
            <a:ext cx="2930021" cy="616421"/>
          </a:xfrm>
          <a:prstGeom prst="rect">
            <a:avLst/>
          </a:prstGeom>
        </p:spPr>
        <p:txBody>
          <a:bodyPr anchor="t" rtlCol="false" tIns="0" lIns="0" bIns="0" rIns="0">
            <a:spAutoFit/>
          </a:bodyPr>
          <a:lstStyle/>
          <a:p>
            <a:pPr algn="ctr" marL="0" indent="0" lvl="0">
              <a:lnSpc>
                <a:spcPts val="3870"/>
              </a:lnSpc>
            </a:pPr>
            <a:r>
              <a:rPr lang="en-US" sz="4300">
                <a:solidFill>
                  <a:srgbClr val="27231A"/>
                </a:solidFill>
                <a:latin typeface="Funtastic"/>
                <a:ea typeface="Funtastic"/>
                <a:cs typeface="Funtastic"/>
                <a:sym typeface="Funtastic"/>
              </a:rPr>
              <a:t>Power</a:t>
            </a:r>
          </a:p>
        </p:txBody>
      </p:sp>
      <p:sp>
        <p:nvSpPr>
          <p:cNvPr name="TextBox 7" id="7"/>
          <p:cNvSpPr txBox="true"/>
          <p:nvPr/>
        </p:nvSpPr>
        <p:spPr>
          <a:xfrm rot="0">
            <a:off x="7524812" y="3203950"/>
            <a:ext cx="2930021" cy="616421"/>
          </a:xfrm>
          <a:prstGeom prst="rect">
            <a:avLst/>
          </a:prstGeom>
        </p:spPr>
        <p:txBody>
          <a:bodyPr anchor="t" rtlCol="false" tIns="0" lIns="0" bIns="0" rIns="0">
            <a:spAutoFit/>
          </a:bodyPr>
          <a:lstStyle/>
          <a:p>
            <a:pPr algn="ctr" marL="0" indent="0" lvl="0">
              <a:lnSpc>
                <a:spcPts val="3870"/>
              </a:lnSpc>
            </a:pPr>
            <a:r>
              <a:rPr lang="en-US" sz="4300">
                <a:solidFill>
                  <a:srgbClr val="27231A"/>
                </a:solidFill>
                <a:latin typeface="Funtastic"/>
                <a:ea typeface="Funtastic"/>
                <a:cs typeface="Funtastic"/>
                <a:sym typeface="Funtastic"/>
              </a:rPr>
              <a:t>Legitimacy</a:t>
            </a:r>
          </a:p>
        </p:txBody>
      </p:sp>
      <p:sp>
        <p:nvSpPr>
          <p:cNvPr name="TextBox 8" id="8"/>
          <p:cNvSpPr txBox="true"/>
          <p:nvPr/>
        </p:nvSpPr>
        <p:spPr>
          <a:xfrm rot="0">
            <a:off x="14017183" y="3203950"/>
            <a:ext cx="2930021" cy="616421"/>
          </a:xfrm>
          <a:prstGeom prst="rect">
            <a:avLst/>
          </a:prstGeom>
        </p:spPr>
        <p:txBody>
          <a:bodyPr anchor="t" rtlCol="false" tIns="0" lIns="0" bIns="0" rIns="0">
            <a:spAutoFit/>
          </a:bodyPr>
          <a:lstStyle/>
          <a:p>
            <a:pPr algn="ctr" marL="0" indent="0" lvl="0">
              <a:lnSpc>
                <a:spcPts val="3870"/>
              </a:lnSpc>
            </a:pPr>
            <a:r>
              <a:rPr lang="en-US" sz="4300">
                <a:solidFill>
                  <a:srgbClr val="27231A"/>
                </a:solidFill>
                <a:latin typeface="Funtastic"/>
                <a:ea typeface="Funtastic"/>
                <a:cs typeface="Funtastic"/>
                <a:sym typeface="Funtastic"/>
              </a:rPr>
              <a:t>Urgency</a:t>
            </a:r>
          </a:p>
        </p:txBody>
      </p:sp>
      <p:sp>
        <p:nvSpPr>
          <p:cNvPr name="TextBox 9" id="9"/>
          <p:cNvSpPr txBox="true"/>
          <p:nvPr/>
        </p:nvSpPr>
        <p:spPr>
          <a:xfrm rot="0">
            <a:off x="0" y="3221001"/>
            <a:ext cx="6114291" cy="2120974"/>
          </a:xfrm>
          <a:prstGeom prst="rect">
            <a:avLst/>
          </a:prstGeom>
        </p:spPr>
        <p:txBody>
          <a:bodyPr anchor="t" rtlCol="false" tIns="0" lIns="0" bIns="0" rIns="0">
            <a:spAutoFit/>
          </a:bodyPr>
          <a:lstStyle/>
          <a:p>
            <a:pPr algn="l">
              <a:lnSpc>
                <a:spcPts val="5828"/>
              </a:lnSpc>
            </a:pPr>
          </a:p>
          <a:p>
            <a:pPr algn="l"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Financial Influence</a:t>
            </a:r>
          </a:p>
          <a:p>
            <a:pPr algn="l"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Decision-Making Authority</a:t>
            </a:r>
          </a:p>
        </p:txBody>
      </p:sp>
      <p:sp>
        <p:nvSpPr>
          <p:cNvPr name="TextBox 10" id="10"/>
          <p:cNvSpPr txBox="true"/>
          <p:nvPr/>
        </p:nvSpPr>
        <p:spPr>
          <a:xfrm rot="0">
            <a:off x="6114291" y="3221001"/>
            <a:ext cx="6054682" cy="2120974"/>
          </a:xfrm>
          <a:prstGeom prst="rect">
            <a:avLst/>
          </a:prstGeom>
        </p:spPr>
        <p:txBody>
          <a:bodyPr anchor="t" rtlCol="false" tIns="0" lIns="0" bIns="0" rIns="0">
            <a:spAutoFit/>
          </a:bodyPr>
          <a:lstStyle/>
          <a:p>
            <a:pPr algn="l">
              <a:lnSpc>
                <a:spcPts val="5828"/>
              </a:lnSpc>
            </a:pPr>
          </a:p>
          <a:p>
            <a:pPr algn="l"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Social Norms</a:t>
            </a:r>
          </a:p>
          <a:p>
            <a:pPr algn="l"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Business Model Validation</a:t>
            </a:r>
          </a:p>
        </p:txBody>
      </p:sp>
      <p:sp>
        <p:nvSpPr>
          <p:cNvPr name="TextBox 11" id="11"/>
          <p:cNvSpPr txBox="true"/>
          <p:nvPr/>
        </p:nvSpPr>
        <p:spPr>
          <a:xfrm rot="0">
            <a:off x="12631643" y="3221001"/>
            <a:ext cx="5429901" cy="2120974"/>
          </a:xfrm>
          <a:prstGeom prst="rect">
            <a:avLst/>
          </a:prstGeom>
        </p:spPr>
        <p:txBody>
          <a:bodyPr anchor="t" rtlCol="false" tIns="0" lIns="0" bIns="0" rIns="0">
            <a:spAutoFit/>
          </a:bodyPr>
          <a:lstStyle/>
          <a:p>
            <a:pPr algn="l">
              <a:lnSpc>
                <a:spcPts val="5828"/>
              </a:lnSpc>
            </a:pPr>
          </a:p>
          <a:p>
            <a:pPr algn="l"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Relationship Dynamics</a:t>
            </a:r>
          </a:p>
          <a:p>
            <a:pPr algn="l"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Market Demand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8960961" y="1849396"/>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7379795" y="-8600129"/>
            <a:ext cx="17436974" cy="17436974"/>
          </a:xfrm>
          <a:custGeom>
            <a:avLst/>
            <a:gdLst/>
            <a:ahLst/>
            <a:cxnLst/>
            <a:rect r="r" b="b" t="t" l="l"/>
            <a:pathLst>
              <a:path h="17436974" w="17436974">
                <a:moveTo>
                  <a:pt x="0" y="0"/>
                </a:moveTo>
                <a:lnTo>
                  <a:pt x="17436974" y="0"/>
                </a:lnTo>
                <a:lnTo>
                  <a:pt x="17436974"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153950" y="3233823"/>
            <a:ext cx="16346159" cy="2685431"/>
          </a:xfrm>
          <a:prstGeom prst="rect">
            <a:avLst/>
          </a:prstGeom>
        </p:spPr>
        <p:txBody>
          <a:bodyPr anchor="t" rtlCol="false" tIns="0" lIns="0" bIns="0" rIns="0">
            <a:spAutoFit/>
          </a:bodyPr>
          <a:lstStyle/>
          <a:p>
            <a:pPr algn="l" marL="0" indent="0" lvl="0">
              <a:lnSpc>
                <a:spcPts val="17600"/>
              </a:lnSpc>
            </a:pPr>
            <a:r>
              <a:rPr lang="en-US" sz="17600">
                <a:solidFill>
                  <a:srgbClr val="27231A"/>
                </a:solidFill>
                <a:latin typeface="Funtastic"/>
                <a:ea typeface="Funtastic"/>
                <a:cs typeface="Funtastic"/>
                <a:sym typeface="Funtastic"/>
              </a:rPr>
              <a:t>Use of Theories</a:t>
            </a:r>
          </a:p>
        </p:txBody>
      </p:sp>
      <p:grpSp>
        <p:nvGrpSpPr>
          <p:cNvPr name="Group 5" id="5"/>
          <p:cNvGrpSpPr/>
          <p:nvPr/>
        </p:nvGrpSpPr>
        <p:grpSpPr>
          <a:xfrm rot="0">
            <a:off x="16081050" y="8836846"/>
            <a:ext cx="1178250" cy="1584819"/>
            <a:chOff x="0" y="0"/>
            <a:chExt cx="660400" cy="888279"/>
          </a:xfrm>
        </p:grpSpPr>
        <p:sp>
          <p:nvSpPr>
            <p:cNvPr name="Freeform 6" id="6"/>
            <p:cNvSpPr/>
            <p:nvPr/>
          </p:nvSpPr>
          <p:spPr>
            <a:xfrm flipH="false" flipV="false" rot="0">
              <a:off x="0" y="0"/>
              <a:ext cx="660400" cy="888279"/>
            </a:xfrm>
            <a:custGeom>
              <a:avLst/>
              <a:gdLst/>
              <a:ahLst/>
              <a:cxnLst/>
              <a:rect r="r" b="b" t="t" l="l"/>
              <a:pathLst>
                <a:path h="888279"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0179"/>
                  </a:cubicBezTo>
                  <a:lnTo>
                    <a:pt x="660400" y="888279"/>
                  </a:lnTo>
                  <a:lnTo>
                    <a:pt x="0" y="888279"/>
                  </a:lnTo>
                  <a:lnTo>
                    <a:pt x="0" y="330593"/>
                  </a:lnTo>
                  <a:cubicBezTo>
                    <a:pt x="1782" y="185660"/>
                    <a:pt x="93019" y="64045"/>
                    <a:pt x="220252" y="19070"/>
                  </a:cubicBezTo>
                  <a:close/>
                </a:path>
              </a:pathLst>
            </a:custGeom>
            <a:solidFill>
              <a:srgbClr val="27231A"/>
            </a:solidFill>
          </p:spPr>
        </p:sp>
        <p:sp>
          <p:nvSpPr>
            <p:cNvPr name="TextBox 7" id="7"/>
            <p:cNvSpPr txBox="true"/>
            <p:nvPr/>
          </p:nvSpPr>
          <p:spPr>
            <a:xfrm>
              <a:off x="0" y="88900"/>
              <a:ext cx="660400" cy="799379"/>
            </a:xfrm>
            <a:prstGeom prst="rect">
              <a:avLst/>
            </a:prstGeom>
          </p:spPr>
          <p:txBody>
            <a:bodyPr anchor="ctr" rtlCol="false" tIns="50800" lIns="50800" bIns="50800" rIns="50800"/>
            <a:lstStyle/>
            <a:p>
              <a:pPr algn="ctr">
                <a:lnSpc>
                  <a:spcPts val="2140"/>
                </a:lnSpc>
              </a:pPr>
            </a:p>
          </p:txBody>
        </p:sp>
      </p:grpSp>
      <p:grpSp>
        <p:nvGrpSpPr>
          <p:cNvPr name="Group 8" id="8"/>
          <p:cNvGrpSpPr/>
          <p:nvPr/>
        </p:nvGrpSpPr>
        <p:grpSpPr>
          <a:xfrm rot="0">
            <a:off x="2892951" y="1590394"/>
            <a:ext cx="4126907" cy="765251"/>
            <a:chOff x="0" y="0"/>
            <a:chExt cx="4086190" cy="757701"/>
          </a:xfrm>
        </p:grpSpPr>
        <p:sp>
          <p:nvSpPr>
            <p:cNvPr name="Freeform 9" id="9"/>
            <p:cNvSpPr/>
            <p:nvPr/>
          </p:nvSpPr>
          <p:spPr>
            <a:xfrm flipH="false" flipV="false" rot="0">
              <a:off x="0" y="0"/>
              <a:ext cx="4086191" cy="757701"/>
            </a:xfrm>
            <a:custGeom>
              <a:avLst/>
              <a:gdLst/>
              <a:ahLst/>
              <a:cxnLst/>
              <a:rect r="r" b="b" t="t" l="l"/>
              <a:pathLst>
                <a:path h="757701" w="4086191">
                  <a:moveTo>
                    <a:pt x="187596" y="0"/>
                  </a:moveTo>
                  <a:lnTo>
                    <a:pt x="3898594" y="0"/>
                  </a:lnTo>
                  <a:cubicBezTo>
                    <a:pt x="3948348" y="0"/>
                    <a:pt x="3996064" y="19765"/>
                    <a:pt x="4031245" y="54946"/>
                  </a:cubicBezTo>
                  <a:cubicBezTo>
                    <a:pt x="4066426" y="90127"/>
                    <a:pt x="4086191" y="137843"/>
                    <a:pt x="4086191" y="187596"/>
                  </a:cubicBezTo>
                  <a:lnTo>
                    <a:pt x="4086191" y="570105"/>
                  </a:lnTo>
                  <a:cubicBezTo>
                    <a:pt x="4086191" y="673711"/>
                    <a:pt x="4002201" y="757701"/>
                    <a:pt x="3898594" y="757701"/>
                  </a:cubicBezTo>
                  <a:lnTo>
                    <a:pt x="187596" y="757701"/>
                  </a:lnTo>
                  <a:cubicBezTo>
                    <a:pt x="83990" y="757701"/>
                    <a:pt x="0" y="673711"/>
                    <a:pt x="0" y="570105"/>
                  </a:cubicBezTo>
                  <a:lnTo>
                    <a:pt x="0" y="187596"/>
                  </a:lnTo>
                  <a:cubicBezTo>
                    <a:pt x="0" y="83990"/>
                    <a:pt x="83990" y="0"/>
                    <a:pt x="187596" y="0"/>
                  </a:cubicBezTo>
                  <a:close/>
                </a:path>
              </a:pathLst>
            </a:custGeom>
            <a:solidFill>
              <a:srgbClr val="FFFFFF"/>
            </a:solidFill>
            <a:ln w="28575" cap="rnd">
              <a:solidFill>
                <a:srgbClr val="27231A"/>
              </a:solidFill>
              <a:prstDash val="solid"/>
              <a:round/>
            </a:ln>
          </p:spPr>
        </p:sp>
        <p:sp>
          <p:nvSpPr>
            <p:cNvPr name="TextBox 10" id="10"/>
            <p:cNvSpPr txBox="true"/>
            <p:nvPr/>
          </p:nvSpPr>
          <p:spPr>
            <a:xfrm>
              <a:off x="0" y="-38100"/>
              <a:ext cx="4086190" cy="795801"/>
            </a:xfrm>
            <a:prstGeom prst="rect">
              <a:avLst/>
            </a:prstGeom>
          </p:spPr>
          <p:txBody>
            <a:bodyPr anchor="ctr" rtlCol="false" tIns="50800" lIns="50800" bIns="50800" rIns="50800"/>
            <a:lstStyle/>
            <a:p>
              <a:pPr algn="ctr">
                <a:lnSpc>
                  <a:spcPts val="2140"/>
                </a:lnSpc>
              </a:pPr>
            </a:p>
          </p:txBody>
        </p:sp>
      </p:grpSp>
      <p:grpSp>
        <p:nvGrpSpPr>
          <p:cNvPr name="Group 11" id="11"/>
          <p:cNvGrpSpPr/>
          <p:nvPr/>
        </p:nvGrpSpPr>
        <p:grpSpPr>
          <a:xfrm rot="0">
            <a:off x="2780595" y="1490619"/>
            <a:ext cx="4126907" cy="717555"/>
            <a:chOff x="0" y="0"/>
            <a:chExt cx="4086190" cy="710475"/>
          </a:xfrm>
        </p:grpSpPr>
        <p:sp>
          <p:nvSpPr>
            <p:cNvPr name="Freeform 12" id="12"/>
            <p:cNvSpPr/>
            <p:nvPr/>
          </p:nvSpPr>
          <p:spPr>
            <a:xfrm flipH="false" flipV="false" rot="0">
              <a:off x="0" y="0"/>
              <a:ext cx="4086191" cy="710475"/>
            </a:xfrm>
            <a:custGeom>
              <a:avLst/>
              <a:gdLst/>
              <a:ahLst/>
              <a:cxnLst/>
              <a:rect r="r" b="b" t="t" l="l"/>
              <a:pathLst>
                <a:path h="710475" w="4086191">
                  <a:moveTo>
                    <a:pt x="187596" y="0"/>
                  </a:moveTo>
                  <a:lnTo>
                    <a:pt x="3898594" y="0"/>
                  </a:lnTo>
                  <a:cubicBezTo>
                    <a:pt x="3948348" y="0"/>
                    <a:pt x="3996064" y="19765"/>
                    <a:pt x="4031245" y="54946"/>
                  </a:cubicBezTo>
                  <a:cubicBezTo>
                    <a:pt x="4066426" y="90127"/>
                    <a:pt x="4086191" y="137843"/>
                    <a:pt x="4086191" y="187596"/>
                  </a:cubicBezTo>
                  <a:lnTo>
                    <a:pt x="4086191" y="522879"/>
                  </a:lnTo>
                  <a:cubicBezTo>
                    <a:pt x="4086191" y="626486"/>
                    <a:pt x="4002201" y="710475"/>
                    <a:pt x="3898594" y="710475"/>
                  </a:cubicBezTo>
                  <a:lnTo>
                    <a:pt x="187596" y="710475"/>
                  </a:lnTo>
                  <a:cubicBezTo>
                    <a:pt x="83990" y="710475"/>
                    <a:pt x="0" y="626486"/>
                    <a:pt x="0" y="522879"/>
                  </a:cubicBezTo>
                  <a:lnTo>
                    <a:pt x="0" y="187596"/>
                  </a:lnTo>
                  <a:cubicBezTo>
                    <a:pt x="0" y="83990"/>
                    <a:pt x="83990" y="0"/>
                    <a:pt x="187596" y="0"/>
                  </a:cubicBezTo>
                  <a:close/>
                </a:path>
              </a:pathLst>
            </a:custGeom>
            <a:solidFill>
              <a:srgbClr val="FFFFFF"/>
            </a:solidFill>
            <a:ln w="28575" cap="rnd">
              <a:solidFill>
                <a:srgbClr val="27231A"/>
              </a:solidFill>
              <a:prstDash val="solid"/>
              <a:round/>
            </a:ln>
          </p:spPr>
        </p:sp>
        <p:sp>
          <p:nvSpPr>
            <p:cNvPr name="TextBox 13" id="13"/>
            <p:cNvSpPr txBox="true"/>
            <p:nvPr/>
          </p:nvSpPr>
          <p:spPr>
            <a:xfrm>
              <a:off x="0" y="-38100"/>
              <a:ext cx="4086190" cy="748575"/>
            </a:xfrm>
            <a:prstGeom prst="rect">
              <a:avLst/>
            </a:prstGeom>
          </p:spPr>
          <p:txBody>
            <a:bodyPr anchor="ctr" rtlCol="false" tIns="50800" lIns="50800" bIns="50800" rIns="50800"/>
            <a:lstStyle/>
            <a:p>
              <a:pPr algn="ctr">
                <a:lnSpc>
                  <a:spcPts val="2140"/>
                </a:lnSpc>
              </a:pPr>
            </a:p>
          </p:txBody>
        </p:sp>
      </p:grpSp>
      <p:sp>
        <p:nvSpPr>
          <p:cNvPr name="TextBox 14" id="14"/>
          <p:cNvSpPr txBox="true"/>
          <p:nvPr/>
        </p:nvSpPr>
        <p:spPr>
          <a:xfrm rot="0">
            <a:off x="16156377" y="9349084"/>
            <a:ext cx="1027595" cy="463777"/>
          </a:xfrm>
          <a:prstGeom prst="rect">
            <a:avLst/>
          </a:prstGeom>
        </p:spPr>
        <p:txBody>
          <a:bodyPr anchor="t" rtlCol="false" tIns="0" lIns="0" bIns="0" rIns="0">
            <a:spAutoFit/>
          </a:bodyPr>
          <a:lstStyle/>
          <a:p>
            <a:pPr algn="ctr">
              <a:lnSpc>
                <a:spcPts val="2896"/>
              </a:lnSpc>
            </a:pPr>
            <a:r>
              <a:rPr lang="en-US" sz="3368">
                <a:solidFill>
                  <a:srgbClr val="FFFFFF"/>
                </a:solidFill>
                <a:latin typeface="Funtastic"/>
                <a:ea typeface="Funtastic"/>
                <a:cs typeface="Funtastic"/>
                <a:sym typeface="Funtastic"/>
              </a:rPr>
              <a:t>03</a:t>
            </a:r>
          </a:p>
        </p:txBody>
      </p:sp>
      <p:sp>
        <p:nvSpPr>
          <p:cNvPr name="TextBox 15" id="15"/>
          <p:cNvSpPr txBox="true"/>
          <p:nvPr/>
        </p:nvSpPr>
        <p:spPr>
          <a:xfrm rot="0">
            <a:off x="2931051" y="1625796"/>
            <a:ext cx="3825995" cy="475775"/>
          </a:xfrm>
          <a:prstGeom prst="rect">
            <a:avLst/>
          </a:prstGeom>
        </p:spPr>
        <p:txBody>
          <a:bodyPr anchor="t" rtlCol="false" tIns="0" lIns="0" bIns="0" rIns="0">
            <a:spAutoFit/>
          </a:bodyPr>
          <a:lstStyle/>
          <a:p>
            <a:pPr algn="ctr" marL="0" indent="0" lvl="0">
              <a:lnSpc>
                <a:spcPts val="1856"/>
              </a:lnSpc>
            </a:pPr>
            <a:r>
              <a:rPr lang="en-US" sz="1856" i="true">
                <a:solidFill>
                  <a:srgbClr val="27231A"/>
                </a:solidFill>
                <a:latin typeface="Montserrat Italics"/>
                <a:ea typeface="Montserrat Italics"/>
                <a:cs typeface="Montserrat Italics"/>
                <a:sym typeface="Montserrat Italics"/>
              </a:rPr>
              <a:t>Presented by Hugo, Donald, Vincent</a:t>
            </a:r>
          </a:p>
        </p:txBody>
      </p:sp>
      <p:sp>
        <p:nvSpPr>
          <p:cNvPr name="AutoShape 16" id="16"/>
          <p:cNvSpPr/>
          <p:nvPr/>
        </p:nvSpPr>
        <p:spPr>
          <a:xfrm rot="0">
            <a:off x="2358111" y="9229725"/>
            <a:ext cx="13881771"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9038290" y="1267536"/>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7379795" y="-8600129"/>
            <a:ext cx="17436974" cy="17436974"/>
          </a:xfrm>
          <a:custGeom>
            <a:avLst/>
            <a:gdLst/>
            <a:ahLst/>
            <a:cxnLst/>
            <a:rect r="r" b="b" t="t" l="l"/>
            <a:pathLst>
              <a:path h="17436974" w="17436974">
                <a:moveTo>
                  <a:pt x="0" y="0"/>
                </a:moveTo>
                <a:lnTo>
                  <a:pt x="17436974" y="0"/>
                </a:lnTo>
                <a:lnTo>
                  <a:pt x="17436974"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2358111" y="9234488"/>
            <a:ext cx="13881771" cy="0"/>
          </a:xfrm>
          <a:prstGeom prst="line">
            <a:avLst/>
          </a:prstGeom>
          <a:ln cap="flat" w="9525">
            <a:solidFill>
              <a:srgbClr val="000000"/>
            </a:solidFill>
            <a:prstDash val="solid"/>
            <a:headEnd type="none" len="sm" w="sm"/>
            <a:tailEnd type="none" len="sm" w="sm"/>
          </a:ln>
        </p:spPr>
      </p:sp>
      <p:sp>
        <p:nvSpPr>
          <p:cNvPr name="TextBox 5" id="5"/>
          <p:cNvSpPr txBox="true"/>
          <p:nvPr/>
        </p:nvSpPr>
        <p:spPr>
          <a:xfrm rot="0">
            <a:off x="3679326" y="1621949"/>
            <a:ext cx="11170158" cy="2439015"/>
          </a:xfrm>
          <a:prstGeom prst="rect">
            <a:avLst/>
          </a:prstGeom>
        </p:spPr>
        <p:txBody>
          <a:bodyPr anchor="t" rtlCol="false" tIns="0" lIns="0" bIns="0" rIns="0">
            <a:spAutoFit/>
          </a:bodyPr>
          <a:lstStyle/>
          <a:p>
            <a:pPr algn="ctr" marL="0" indent="0" lvl="0">
              <a:lnSpc>
                <a:spcPts val="8564"/>
              </a:lnSpc>
            </a:pPr>
            <a:r>
              <a:rPr lang="en-US" sz="9516">
                <a:solidFill>
                  <a:srgbClr val="27231A"/>
                </a:solidFill>
                <a:latin typeface="Funtastic"/>
                <a:ea typeface="Funtastic"/>
                <a:cs typeface="Funtastic"/>
                <a:sym typeface="Funtastic"/>
              </a:rPr>
              <a:t> Normative Ethical Theory</a:t>
            </a:r>
          </a:p>
        </p:txBody>
      </p:sp>
      <p:sp>
        <p:nvSpPr>
          <p:cNvPr name="TextBox 6" id="6"/>
          <p:cNvSpPr txBox="true"/>
          <p:nvPr/>
        </p:nvSpPr>
        <p:spPr>
          <a:xfrm rot="0">
            <a:off x="2053659" y="4229593"/>
            <a:ext cx="14731825" cy="2154979"/>
          </a:xfrm>
          <a:prstGeom prst="rect">
            <a:avLst/>
          </a:prstGeom>
        </p:spPr>
        <p:txBody>
          <a:bodyPr anchor="t" rtlCol="false" tIns="0" lIns="0" bIns="0" rIns="0">
            <a:spAutoFit/>
          </a:bodyPr>
          <a:lstStyle/>
          <a:p>
            <a:pPr algn="l">
              <a:lnSpc>
                <a:spcPts val="9034"/>
              </a:lnSpc>
            </a:pPr>
            <a:r>
              <a:rPr lang="en-US" sz="4106" i="true">
                <a:solidFill>
                  <a:srgbClr val="27231A"/>
                </a:solidFill>
                <a:latin typeface="Montserrat Italics"/>
                <a:ea typeface="Montserrat Italics"/>
                <a:cs typeface="Montserrat Italics"/>
                <a:sym typeface="Montserrat Italics"/>
              </a:rPr>
              <a:t>It explains to dictate the morally approriate course of action.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7362150" y="-8718487"/>
            <a:ext cx="17436974" cy="17436974"/>
          </a:xfrm>
          <a:custGeom>
            <a:avLst/>
            <a:gdLst/>
            <a:ahLst/>
            <a:cxnLst/>
            <a:rect r="r" b="b" t="t" l="l"/>
            <a:pathLst>
              <a:path h="17436974" w="17436974">
                <a:moveTo>
                  <a:pt x="0" y="0"/>
                </a:moveTo>
                <a:lnTo>
                  <a:pt x="17436974" y="0"/>
                </a:lnTo>
                <a:lnTo>
                  <a:pt x="17436974" y="17436974"/>
                </a:lnTo>
                <a:lnTo>
                  <a:pt x="0" y="17436974"/>
                </a:lnTo>
                <a:lnTo>
                  <a:pt x="0" y="0"/>
                </a:lnTo>
                <a:close/>
              </a:path>
            </a:pathLst>
          </a:custGeom>
          <a:blipFill>
            <a:blip r:embed="rId2">
              <a:alphaModFix amt="3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1166" y="5801792"/>
            <a:ext cx="4013813" cy="1940966"/>
          </a:xfrm>
          <a:custGeom>
            <a:avLst/>
            <a:gdLst/>
            <a:ahLst/>
            <a:cxnLst/>
            <a:rect r="r" b="b" t="t" l="l"/>
            <a:pathLst>
              <a:path h="1940966" w="4013813">
                <a:moveTo>
                  <a:pt x="0" y="0"/>
                </a:moveTo>
                <a:lnTo>
                  <a:pt x="4013813" y="0"/>
                </a:lnTo>
                <a:lnTo>
                  <a:pt x="4013813" y="1940966"/>
                </a:lnTo>
                <a:lnTo>
                  <a:pt x="0" y="1940966"/>
                </a:lnTo>
                <a:lnTo>
                  <a:pt x="0" y="0"/>
                </a:lnTo>
                <a:close/>
              </a:path>
            </a:pathLst>
          </a:custGeom>
          <a:blipFill>
            <a:blip r:embed="rId4"/>
            <a:stretch>
              <a:fillRect l="0" t="-1569" r="0" b="-1569"/>
            </a:stretch>
          </a:blipFill>
        </p:spPr>
      </p:sp>
      <p:sp>
        <p:nvSpPr>
          <p:cNvPr name="Freeform 4" id="4"/>
          <p:cNvSpPr/>
          <p:nvPr/>
        </p:nvSpPr>
        <p:spPr>
          <a:xfrm flipH="false" flipV="false" rot="0">
            <a:off x="2358111" y="7742758"/>
            <a:ext cx="4013813" cy="2267476"/>
          </a:xfrm>
          <a:custGeom>
            <a:avLst/>
            <a:gdLst/>
            <a:ahLst/>
            <a:cxnLst/>
            <a:rect r="r" b="b" t="t" l="l"/>
            <a:pathLst>
              <a:path h="2267476" w="4013813">
                <a:moveTo>
                  <a:pt x="0" y="0"/>
                </a:moveTo>
                <a:lnTo>
                  <a:pt x="4013813" y="0"/>
                </a:lnTo>
                <a:lnTo>
                  <a:pt x="4013813" y="2267476"/>
                </a:lnTo>
                <a:lnTo>
                  <a:pt x="0" y="2267476"/>
                </a:lnTo>
                <a:lnTo>
                  <a:pt x="0" y="0"/>
                </a:lnTo>
                <a:close/>
              </a:path>
            </a:pathLst>
          </a:custGeom>
          <a:blipFill>
            <a:blip r:embed="rId5"/>
            <a:stretch>
              <a:fillRect l="-1643" t="-22777" r="-3911" b="-30854"/>
            </a:stretch>
          </a:blipFill>
        </p:spPr>
      </p:sp>
      <p:sp>
        <p:nvSpPr>
          <p:cNvPr name="Freeform 5" id="5"/>
          <p:cNvSpPr/>
          <p:nvPr/>
        </p:nvSpPr>
        <p:spPr>
          <a:xfrm flipH="false" flipV="false" rot="0">
            <a:off x="11759537" y="6246172"/>
            <a:ext cx="5499763" cy="3475125"/>
          </a:xfrm>
          <a:custGeom>
            <a:avLst/>
            <a:gdLst/>
            <a:ahLst/>
            <a:cxnLst/>
            <a:rect r="r" b="b" t="t" l="l"/>
            <a:pathLst>
              <a:path h="3475125" w="5499763">
                <a:moveTo>
                  <a:pt x="0" y="0"/>
                </a:moveTo>
                <a:lnTo>
                  <a:pt x="5499763" y="0"/>
                </a:lnTo>
                <a:lnTo>
                  <a:pt x="5499763" y="3475125"/>
                </a:lnTo>
                <a:lnTo>
                  <a:pt x="0" y="3475125"/>
                </a:lnTo>
                <a:lnTo>
                  <a:pt x="0" y="0"/>
                </a:lnTo>
                <a:close/>
              </a:path>
            </a:pathLst>
          </a:custGeom>
          <a:blipFill>
            <a:blip r:embed="rId6"/>
            <a:stretch>
              <a:fillRect l="-16928" t="0" r="-13690" b="0"/>
            </a:stretch>
          </a:blipFill>
        </p:spPr>
      </p:sp>
      <p:sp>
        <p:nvSpPr>
          <p:cNvPr name="Freeform 6" id="6"/>
          <p:cNvSpPr/>
          <p:nvPr/>
        </p:nvSpPr>
        <p:spPr>
          <a:xfrm flipH="false" flipV="false" rot="0">
            <a:off x="7127631" y="6466145"/>
            <a:ext cx="3640396" cy="3035180"/>
          </a:xfrm>
          <a:custGeom>
            <a:avLst/>
            <a:gdLst/>
            <a:ahLst/>
            <a:cxnLst/>
            <a:rect r="r" b="b" t="t" l="l"/>
            <a:pathLst>
              <a:path h="3035180" w="3640396">
                <a:moveTo>
                  <a:pt x="0" y="0"/>
                </a:moveTo>
                <a:lnTo>
                  <a:pt x="3640396" y="0"/>
                </a:lnTo>
                <a:lnTo>
                  <a:pt x="3640396" y="3035180"/>
                </a:lnTo>
                <a:lnTo>
                  <a:pt x="0" y="30351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2358111" y="1621949"/>
            <a:ext cx="12491373" cy="2439015"/>
          </a:xfrm>
          <a:prstGeom prst="rect">
            <a:avLst/>
          </a:prstGeom>
        </p:spPr>
        <p:txBody>
          <a:bodyPr anchor="t" rtlCol="false" tIns="0" lIns="0" bIns="0" rIns="0">
            <a:spAutoFit/>
          </a:bodyPr>
          <a:lstStyle/>
          <a:p>
            <a:pPr algn="ctr">
              <a:lnSpc>
                <a:spcPts val="8564"/>
              </a:lnSpc>
            </a:pPr>
            <a:r>
              <a:rPr lang="en-US" sz="9516">
                <a:solidFill>
                  <a:srgbClr val="27231A"/>
                </a:solidFill>
                <a:latin typeface="Funtastic"/>
                <a:ea typeface="Funtastic"/>
                <a:cs typeface="Funtastic"/>
                <a:sym typeface="Funtastic"/>
              </a:rPr>
              <a:t>Utilitarianism(Ethical)</a:t>
            </a:r>
          </a:p>
          <a:p>
            <a:pPr algn="ctr" marL="0" indent="0" lvl="0">
              <a:lnSpc>
                <a:spcPts val="8564"/>
              </a:lnSpc>
            </a:pPr>
          </a:p>
        </p:txBody>
      </p:sp>
      <p:sp>
        <p:nvSpPr>
          <p:cNvPr name="TextBox 8" id="8"/>
          <p:cNvSpPr txBox="true"/>
          <p:nvPr/>
        </p:nvSpPr>
        <p:spPr>
          <a:xfrm rot="0">
            <a:off x="1508057" y="2417021"/>
            <a:ext cx="15751243" cy="4355254"/>
          </a:xfrm>
          <a:prstGeom prst="rect">
            <a:avLst/>
          </a:prstGeom>
        </p:spPr>
        <p:txBody>
          <a:bodyPr anchor="t" rtlCol="false" tIns="0" lIns="0" bIns="0" rIns="0">
            <a:spAutoFit/>
          </a:bodyPr>
          <a:lstStyle/>
          <a:p>
            <a:pPr algn="l">
              <a:lnSpc>
                <a:spcPts val="9034"/>
              </a:lnSpc>
            </a:pPr>
            <a:r>
              <a:rPr lang="en-US" sz="4106" i="true" u="sng">
                <a:solidFill>
                  <a:srgbClr val="27231A"/>
                </a:solidFill>
                <a:latin typeface="Montserrat Italics"/>
                <a:ea typeface="Montserrat Italics"/>
                <a:cs typeface="Montserrat Italics"/>
                <a:sym typeface="Montserrat Italics"/>
              </a:rPr>
              <a:t>Sugar babies &amp; Sugar daddies (Act utilitarianism)</a:t>
            </a:r>
          </a:p>
          <a:p>
            <a:pPr algn="l">
              <a:lnSpc>
                <a:spcPts val="5829"/>
              </a:lnSpc>
            </a:pPr>
            <a:r>
              <a:rPr lang="en-US" sz="2649" i="true">
                <a:solidFill>
                  <a:srgbClr val="27231A"/>
                </a:solidFill>
                <a:latin typeface="Montserrat Italics"/>
                <a:ea typeface="Montserrat Italics"/>
                <a:cs typeface="Montserrat Italics"/>
                <a:sym typeface="Montserrat Italics"/>
              </a:rPr>
              <a:t>-</a:t>
            </a:r>
            <a:r>
              <a:rPr lang="en-US" sz="2649" i="true">
                <a:solidFill>
                  <a:srgbClr val="27231A"/>
                </a:solidFill>
                <a:latin typeface="Montserrat Italics"/>
                <a:ea typeface="Montserrat Italics"/>
                <a:cs typeface="Montserrat Italics"/>
                <a:sym typeface="Montserrat Italics"/>
              </a:rPr>
              <a:t>Both parties benefit mutually </a:t>
            </a:r>
          </a:p>
          <a:p>
            <a:pPr algn="l">
              <a:lnSpc>
                <a:spcPts val="5829"/>
              </a:lnSpc>
            </a:pPr>
            <a:r>
              <a:rPr lang="en-US" sz="2649" i="true">
                <a:solidFill>
                  <a:srgbClr val="27231A"/>
                </a:solidFill>
                <a:latin typeface="Montserrat Italics"/>
                <a:ea typeface="Montserrat Italics"/>
                <a:cs typeface="Montserrat Italics"/>
                <a:sym typeface="Montserrat Italics"/>
              </a:rPr>
              <a:t>Sugar babies can feel happiness and joy from receiving money from their sugar daddies. Sugar daddies can feel happiness and joy from receiving emotional and sexual support. </a:t>
            </a:r>
          </a:p>
          <a:p>
            <a:pPr algn="l">
              <a:lnSpc>
                <a:spcPts val="9034"/>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9038290" y="1267536"/>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7379795" y="-8600129"/>
            <a:ext cx="17436974" cy="17436974"/>
          </a:xfrm>
          <a:custGeom>
            <a:avLst/>
            <a:gdLst/>
            <a:ahLst/>
            <a:cxnLst/>
            <a:rect r="r" b="b" t="t" l="l"/>
            <a:pathLst>
              <a:path h="17436974" w="17436974">
                <a:moveTo>
                  <a:pt x="0" y="0"/>
                </a:moveTo>
                <a:lnTo>
                  <a:pt x="17436974" y="0"/>
                </a:lnTo>
                <a:lnTo>
                  <a:pt x="17436974"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358111" y="1688451"/>
            <a:ext cx="13875592" cy="2439015"/>
          </a:xfrm>
          <a:prstGeom prst="rect">
            <a:avLst/>
          </a:prstGeom>
        </p:spPr>
        <p:txBody>
          <a:bodyPr anchor="t" rtlCol="false" tIns="0" lIns="0" bIns="0" rIns="0">
            <a:spAutoFit/>
          </a:bodyPr>
          <a:lstStyle/>
          <a:p>
            <a:pPr algn="ctr">
              <a:lnSpc>
                <a:spcPts val="8564"/>
              </a:lnSpc>
            </a:pPr>
            <a:r>
              <a:rPr lang="en-US" sz="9516">
                <a:solidFill>
                  <a:srgbClr val="27231A"/>
                </a:solidFill>
                <a:latin typeface="Funtastic"/>
                <a:ea typeface="Funtastic"/>
                <a:cs typeface="Funtastic"/>
                <a:sym typeface="Funtastic"/>
              </a:rPr>
              <a:t>Utilitarianism(Unethical)</a:t>
            </a:r>
          </a:p>
          <a:p>
            <a:pPr algn="ctr" marL="0" indent="0" lvl="0">
              <a:lnSpc>
                <a:spcPts val="8564"/>
              </a:lnSpc>
            </a:pPr>
          </a:p>
        </p:txBody>
      </p:sp>
      <p:sp>
        <p:nvSpPr>
          <p:cNvPr name="TextBox 5" id="5"/>
          <p:cNvSpPr txBox="true"/>
          <p:nvPr/>
        </p:nvSpPr>
        <p:spPr>
          <a:xfrm rot="0">
            <a:off x="1929994" y="2469809"/>
            <a:ext cx="14731825" cy="11677227"/>
          </a:xfrm>
          <a:prstGeom prst="rect">
            <a:avLst/>
          </a:prstGeom>
        </p:spPr>
        <p:txBody>
          <a:bodyPr anchor="t" rtlCol="false" tIns="0" lIns="0" bIns="0" rIns="0">
            <a:spAutoFit/>
          </a:bodyPr>
          <a:lstStyle/>
          <a:p>
            <a:pPr algn="l">
              <a:lnSpc>
                <a:spcPts val="9034"/>
              </a:lnSpc>
            </a:pPr>
            <a:r>
              <a:rPr lang="en-US" sz="4106" i="true" u="sng">
                <a:solidFill>
                  <a:srgbClr val="27231A"/>
                </a:solidFill>
                <a:latin typeface="Montserrat Italics"/>
                <a:ea typeface="Montserrat Italics"/>
                <a:cs typeface="Montserrat Italics"/>
                <a:sym typeface="Montserrat Italics"/>
              </a:rPr>
              <a:t>Society(Rule Utilitarianism)</a:t>
            </a:r>
          </a:p>
          <a:p>
            <a:pPr algn="l">
              <a:lnSpc>
                <a:spcPts val="5280"/>
              </a:lnSpc>
            </a:pPr>
            <a:r>
              <a:rPr lang="en-US" sz="2400" i="true">
                <a:solidFill>
                  <a:srgbClr val="27231A"/>
                </a:solidFill>
                <a:latin typeface="Montserrat Italics"/>
                <a:ea typeface="Montserrat Italics"/>
                <a:cs typeface="Montserrat Italics"/>
                <a:sym typeface="Montserrat Italics"/>
              </a:rPr>
              <a:t>The Citizens have a stereotype about the sugar daddy business, which is seen as a morally controversial practice. </a:t>
            </a:r>
          </a:p>
          <a:p>
            <a:pPr algn="l">
              <a:lnSpc>
                <a:spcPts val="5280"/>
              </a:lnSpc>
            </a:pPr>
          </a:p>
          <a:p>
            <a:pPr algn="l">
              <a:lnSpc>
                <a:spcPts val="6600"/>
              </a:lnSpc>
            </a:pPr>
            <a:r>
              <a:rPr lang="en-US" sz="3000" i="true" u="sng">
                <a:solidFill>
                  <a:srgbClr val="27231A"/>
                </a:solidFill>
                <a:latin typeface="Montserrat Italics"/>
                <a:ea typeface="Montserrat Italics"/>
                <a:cs typeface="Montserrat Italics"/>
                <a:sym typeface="Montserrat Italics"/>
              </a:rPr>
              <a:t>Blocked the social mobility</a:t>
            </a:r>
          </a:p>
          <a:p>
            <a:pPr algn="l">
              <a:lnSpc>
                <a:spcPts val="5280"/>
              </a:lnSpc>
            </a:pPr>
            <a:r>
              <a:rPr lang="en-US" sz="2400" i="true">
                <a:solidFill>
                  <a:srgbClr val="27231A"/>
                </a:solidFill>
                <a:latin typeface="Montserrat Italics"/>
                <a:ea typeface="Montserrat Italics"/>
                <a:cs typeface="Montserrat Italics"/>
                <a:sym typeface="Montserrat Italics"/>
              </a:rPr>
              <a:t>The sugar babies are typically less wealthy and younger while sugar daddies are usually more affluent</a:t>
            </a:r>
          </a:p>
          <a:p>
            <a:pPr algn="l">
              <a:lnSpc>
                <a:spcPts val="5280"/>
              </a:lnSpc>
            </a:pPr>
            <a:r>
              <a:rPr lang="en-US" sz="2400" i="true">
                <a:solidFill>
                  <a:srgbClr val="27231A"/>
                </a:solidFill>
                <a:latin typeface="Montserrat Italics"/>
                <a:ea typeface="Montserrat Italics"/>
                <a:cs typeface="Montserrat Italics"/>
                <a:sym typeface="Montserrat Italics"/>
              </a:rPr>
              <a:t> -Providing a value to the next generation that participating in the sugar baby business </a:t>
            </a:r>
          </a:p>
          <a:p>
            <a:pPr algn="l">
              <a:lnSpc>
                <a:spcPts val="5280"/>
              </a:lnSpc>
            </a:pPr>
            <a:r>
              <a:rPr lang="en-US" sz="2400" i="true">
                <a:solidFill>
                  <a:srgbClr val="27231A"/>
                </a:solidFill>
                <a:latin typeface="Montserrat Italics"/>
                <a:ea typeface="Montserrat Italics"/>
                <a:cs typeface="Montserrat Italics"/>
                <a:sym typeface="Montserrat Italics"/>
              </a:rPr>
              <a:t>         -gain a stable income without having to study hard</a:t>
            </a:r>
          </a:p>
          <a:p>
            <a:pPr algn="l">
              <a:lnSpc>
                <a:spcPts val="5280"/>
              </a:lnSpc>
            </a:pPr>
            <a:r>
              <a:rPr lang="en-US" sz="2400" i="true">
                <a:solidFill>
                  <a:srgbClr val="27231A"/>
                </a:solidFill>
                <a:latin typeface="Montserrat Italics"/>
                <a:ea typeface="Montserrat Italics"/>
                <a:cs typeface="Montserrat Italics"/>
                <a:sym typeface="Montserrat Italics"/>
              </a:rPr>
              <a:t>-weaken the efforts of the poor to improve social mobility through education</a:t>
            </a:r>
          </a:p>
          <a:p>
            <a:pPr algn="l">
              <a:lnSpc>
                <a:spcPts val="5829"/>
              </a:lnSpc>
            </a:pPr>
          </a:p>
          <a:p>
            <a:pPr algn="l">
              <a:lnSpc>
                <a:spcPts val="5829"/>
              </a:lnSpc>
            </a:pPr>
          </a:p>
          <a:p>
            <a:pPr algn="l">
              <a:lnSpc>
                <a:spcPts val="5829"/>
              </a:lnSpc>
            </a:pPr>
          </a:p>
          <a:p>
            <a:pPr algn="l">
              <a:lnSpc>
                <a:spcPts val="5829"/>
              </a:lnSpc>
            </a:pPr>
          </a:p>
          <a:p>
            <a:pPr algn="l">
              <a:lnSpc>
                <a:spcPts val="5829"/>
              </a:lnSpc>
            </a:pPr>
          </a:p>
          <a:p>
            <a:pPr algn="l">
              <a:lnSpc>
                <a:spcPts val="5829"/>
              </a:lnSpc>
            </a:pPr>
            <a:r>
              <a:rPr lang="en-US" sz="2649" i="true">
                <a:solidFill>
                  <a:srgbClr val="27231A"/>
                </a:solidFill>
                <a:latin typeface="Montserrat Italics"/>
                <a:ea typeface="Montserrat Italics"/>
                <a:cs typeface="Montserrat Italics"/>
                <a:sym typeface="Montserrat Italics"/>
              </a:rPr>
              <a:t>                  </a:t>
            </a:r>
          </a:p>
        </p:txBody>
      </p:sp>
      <p:sp>
        <p:nvSpPr>
          <p:cNvPr name="Freeform 6" id="6"/>
          <p:cNvSpPr/>
          <p:nvPr/>
        </p:nvSpPr>
        <p:spPr>
          <a:xfrm flipH="false" flipV="false" rot="0">
            <a:off x="11608888" y="4379149"/>
            <a:ext cx="3970635" cy="2238446"/>
          </a:xfrm>
          <a:custGeom>
            <a:avLst/>
            <a:gdLst/>
            <a:ahLst/>
            <a:cxnLst/>
            <a:rect r="r" b="b" t="t" l="l"/>
            <a:pathLst>
              <a:path h="2238446" w="3970635">
                <a:moveTo>
                  <a:pt x="0" y="0"/>
                </a:moveTo>
                <a:lnTo>
                  <a:pt x="3970636" y="0"/>
                </a:lnTo>
                <a:lnTo>
                  <a:pt x="3970636" y="2238446"/>
                </a:lnTo>
                <a:lnTo>
                  <a:pt x="0" y="2238446"/>
                </a:lnTo>
                <a:lnTo>
                  <a:pt x="0" y="0"/>
                </a:lnTo>
                <a:close/>
              </a:path>
            </a:pathLst>
          </a:custGeom>
          <a:blipFill>
            <a:blip r:embed="rId5"/>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9038290" y="1267536"/>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8017404" y="-8202487"/>
            <a:ext cx="17436974" cy="17436974"/>
          </a:xfrm>
          <a:custGeom>
            <a:avLst/>
            <a:gdLst/>
            <a:ahLst/>
            <a:cxnLst/>
            <a:rect r="r" b="b" t="t" l="l"/>
            <a:pathLst>
              <a:path h="17436974" w="17436974">
                <a:moveTo>
                  <a:pt x="0" y="0"/>
                </a:moveTo>
                <a:lnTo>
                  <a:pt x="17436975" y="0"/>
                </a:lnTo>
                <a:lnTo>
                  <a:pt x="17436975"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9222" y="6569043"/>
            <a:ext cx="5459156" cy="3637163"/>
          </a:xfrm>
          <a:custGeom>
            <a:avLst/>
            <a:gdLst/>
            <a:ahLst/>
            <a:cxnLst/>
            <a:rect r="r" b="b" t="t" l="l"/>
            <a:pathLst>
              <a:path h="3637163" w="5459156">
                <a:moveTo>
                  <a:pt x="0" y="0"/>
                </a:moveTo>
                <a:lnTo>
                  <a:pt x="5459157" y="0"/>
                </a:lnTo>
                <a:lnTo>
                  <a:pt x="5459157" y="3637163"/>
                </a:lnTo>
                <a:lnTo>
                  <a:pt x="0" y="3637163"/>
                </a:lnTo>
                <a:lnTo>
                  <a:pt x="0" y="0"/>
                </a:lnTo>
                <a:close/>
              </a:path>
            </a:pathLst>
          </a:custGeom>
          <a:blipFill>
            <a:blip r:embed="rId5"/>
            <a:stretch>
              <a:fillRect l="0" t="0" r="0" b="0"/>
            </a:stretch>
          </a:blipFill>
        </p:spPr>
      </p:sp>
      <p:sp>
        <p:nvSpPr>
          <p:cNvPr name="TextBox 5" id="5"/>
          <p:cNvSpPr txBox="true"/>
          <p:nvPr/>
        </p:nvSpPr>
        <p:spPr>
          <a:xfrm rot="0">
            <a:off x="1938057" y="1343736"/>
            <a:ext cx="14411885" cy="2265577"/>
          </a:xfrm>
          <a:prstGeom prst="rect">
            <a:avLst/>
          </a:prstGeom>
        </p:spPr>
        <p:txBody>
          <a:bodyPr anchor="t" rtlCol="false" tIns="0" lIns="0" bIns="0" rIns="0">
            <a:spAutoFit/>
          </a:bodyPr>
          <a:lstStyle/>
          <a:p>
            <a:pPr algn="ctr">
              <a:lnSpc>
                <a:spcPts val="7914"/>
              </a:lnSpc>
            </a:pPr>
            <a:r>
              <a:rPr lang="en-US" sz="8793">
                <a:solidFill>
                  <a:srgbClr val="27231A"/>
                </a:solidFill>
                <a:latin typeface="Funtastic"/>
                <a:ea typeface="Funtastic"/>
                <a:cs typeface="Funtastic"/>
                <a:sym typeface="Funtastic"/>
              </a:rPr>
              <a:t>Ethics care</a:t>
            </a:r>
          </a:p>
          <a:p>
            <a:pPr algn="ctr" marL="0" indent="0" lvl="0">
              <a:lnSpc>
                <a:spcPts val="7914"/>
              </a:lnSpc>
            </a:pPr>
          </a:p>
        </p:txBody>
      </p:sp>
      <p:sp>
        <p:nvSpPr>
          <p:cNvPr name="TextBox 6" id="6"/>
          <p:cNvSpPr txBox="true"/>
          <p:nvPr/>
        </p:nvSpPr>
        <p:spPr>
          <a:xfrm rot="0">
            <a:off x="2053659" y="4229593"/>
            <a:ext cx="14731825" cy="3297979"/>
          </a:xfrm>
          <a:prstGeom prst="rect">
            <a:avLst/>
          </a:prstGeom>
        </p:spPr>
        <p:txBody>
          <a:bodyPr anchor="t" rtlCol="false" tIns="0" lIns="0" bIns="0" rIns="0">
            <a:spAutoFit/>
          </a:bodyPr>
          <a:lstStyle/>
          <a:p>
            <a:pPr algn="l">
              <a:lnSpc>
                <a:spcPts val="9034"/>
              </a:lnSpc>
            </a:pPr>
            <a:r>
              <a:rPr lang="en-US" sz="4106" i="true">
                <a:solidFill>
                  <a:srgbClr val="27231A"/>
                </a:solidFill>
                <a:latin typeface="Montserrat Italics"/>
                <a:ea typeface="Montserrat Italics"/>
                <a:cs typeface="Montserrat Italics"/>
                <a:sym typeface="Montserrat Italics"/>
              </a:rPr>
              <a:t>True social Relationship: based on shared values, equality, empathy, support with emotional, trust, and respect.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10664245" y="-3810498"/>
            <a:ext cx="17566098" cy="17566098"/>
          </a:xfrm>
          <a:custGeom>
            <a:avLst/>
            <a:gdLst/>
            <a:ahLst/>
            <a:cxnLst/>
            <a:rect r="r" b="b" t="t" l="l"/>
            <a:pathLst>
              <a:path h="17566098" w="17566098">
                <a:moveTo>
                  <a:pt x="0" y="0"/>
                </a:moveTo>
                <a:lnTo>
                  <a:pt x="17566098" y="0"/>
                </a:lnTo>
                <a:lnTo>
                  <a:pt x="17566098" y="17566097"/>
                </a:lnTo>
                <a:lnTo>
                  <a:pt x="0" y="17566097"/>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66167" y="1436374"/>
            <a:ext cx="15327309" cy="15327309"/>
          </a:xfrm>
          <a:custGeom>
            <a:avLst/>
            <a:gdLst/>
            <a:ahLst/>
            <a:cxnLst/>
            <a:rect r="r" b="b" t="t" l="l"/>
            <a:pathLst>
              <a:path h="15327309" w="15327309">
                <a:moveTo>
                  <a:pt x="0" y="0"/>
                </a:moveTo>
                <a:lnTo>
                  <a:pt x="15327309" y="0"/>
                </a:lnTo>
                <a:lnTo>
                  <a:pt x="15327309" y="15327309"/>
                </a:lnTo>
                <a:lnTo>
                  <a:pt x="0" y="15327309"/>
                </a:lnTo>
                <a:lnTo>
                  <a:pt x="0" y="0"/>
                </a:lnTo>
                <a:close/>
              </a:path>
            </a:pathLst>
          </a:custGeom>
          <a:blipFill>
            <a:blip r:embed="rId4">
              <a:alphaModFix amt="68000"/>
            </a:blip>
            <a:stretch>
              <a:fillRect l="0" t="0" r="0" b="0"/>
            </a:stretch>
          </a:blipFill>
        </p:spPr>
      </p:sp>
      <p:graphicFrame>
        <p:nvGraphicFramePr>
          <p:cNvPr name="Table 4" id="4"/>
          <p:cNvGraphicFramePr>
            <a:graphicFrameLocks noGrp="true"/>
          </p:cNvGraphicFramePr>
          <p:nvPr/>
        </p:nvGraphicFramePr>
        <p:xfrm>
          <a:off x="2731757" y="4267235"/>
          <a:ext cx="12576039" cy="2575032"/>
        </p:xfrm>
        <a:graphic>
          <a:graphicData uri="http://schemas.openxmlformats.org/drawingml/2006/table">
            <a:tbl>
              <a:tblPr/>
              <a:tblGrid>
                <a:gridCol w="6834934"/>
                <a:gridCol w="5741105"/>
              </a:tblGrid>
              <a:tr h="1333536">
                <a:tc>
                  <a:txBody>
                    <a:bodyPr anchor="t" rtlCol="false"/>
                    <a:lstStyle/>
                    <a:p>
                      <a:pPr algn="ctr">
                        <a:lnSpc>
                          <a:spcPts val="2140"/>
                        </a:lnSpc>
                        <a:defRPr/>
                      </a:pP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40"/>
                        </a:lnSpc>
                        <a:defRPr/>
                      </a:pP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41495">
                <a:tc>
                  <a:txBody>
                    <a:bodyPr anchor="t" rtlCol="false"/>
                    <a:lstStyle/>
                    <a:p>
                      <a:pPr algn="ctr">
                        <a:lnSpc>
                          <a:spcPts val="2140"/>
                        </a:lnSpc>
                        <a:defRPr/>
                      </a:pP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40"/>
                        </a:lnSpc>
                        <a:defRPr/>
                      </a:pP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4557541" y="2648959"/>
            <a:ext cx="9172917" cy="1063594"/>
          </a:xfrm>
          <a:prstGeom prst="rect">
            <a:avLst/>
          </a:prstGeom>
        </p:spPr>
        <p:txBody>
          <a:bodyPr anchor="t" rtlCol="false" tIns="0" lIns="0" bIns="0" rIns="0">
            <a:spAutoFit/>
          </a:bodyPr>
          <a:lstStyle/>
          <a:p>
            <a:pPr algn="ctr" marL="0" indent="0" lvl="0">
              <a:lnSpc>
                <a:spcPts val="6935"/>
              </a:lnSpc>
            </a:pPr>
            <a:r>
              <a:rPr lang="en-US" sz="6935">
                <a:solidFill>
                  <a:srgbClr val="27231A"/>
                </a:solidFill>
                <a:latin typeface="Funtastic"/>
                <a:ea typeface="Funtastic"/>
                <a:cs typeface="Funtastic"/>
                <a:sym typeface="Funtastic"/>
              </a:rPr>
              <a:t>Topic of discussion</a:t>
            </a:r>
          </a:p>
        </p:txBody>
      </p:sp>
      <p:sp>
        <p:nvSpPr>
          <p:cNvPr name="TextBox 6" id="6"/>
          <p:cNvSpPr txBox="true"/>
          <p:nvPr/>
        </p:nvSpPr>
        <p:spPr>
          <a:xfrm rot="0">
            <a:off x="3437756" y="4823183"/>
            <a:ext cx="5834148" cy="320317"/>
          </a:xfrm>
          <a:prstGeom prst="rect">
            <a:avLst/>
          </a:prstGeom>
        </p:spPr>
        <p:txBody>
          <a:bodyPr anchor="t" rtlCol="false" tIns="0" lIns="0" bIns="0" rIns="0">
            <a:spAutoFit/>
          </a:bodyPr>
          <a:lstStyle/>
          <a:p>
            <a:pPr algn="l" marL="0" indent="0" lvl="0">
              <a:lnSpc>
                <a:spcPts val="2485"/>
              </a:lnSpc>
            </a:pPr>
            <a:r>
              <a:rPr lang="en-US" b="true" sz="2485">
                <a:solidFill>
                  <a:srgbClr val="27231A"/>
                </a:solidFill>
                <a:latin typeface="Montserrat Medium"/>
                <a:ea typeface="Montserrat Medium"/>
                <a:cs typeface="Montserrat Medium"/>
                <a:sym typeface="Montserrat Medium"/>
              </a:rPr>
              <a:t>1 —  Elucidate &amp; </a:t>
            </a:r>
            <a:r>
              <a:rPr lang="en-US" b="true" sz="2485">
                <a:solidFill>
                  <a:srgbClr val="27231A"/>
                </a:solidFill>
                <a:latin typeface="Montserrat Medium"/>
                <a:ea typeface="Montserrat Medium"/>
                <a:cs typeface="Montserrat Medium"/>
                <a:sym typeface="Montserrat Medium"/>
              </a:rPr>
              <a:t>Ethical Dilemma</a:t>
            </a:r>
          </a:p>
        </p:txBody>
      </p:sp>
      <p:sp>
        <p:nvSpPr>
          <p:cNvPr name="TextBox 7" id="7"/>
          <p:cNvSpPr txBox="true"/>
          <p:nvPr/>
        </p:nvSpPr>
        <p:spPr>
          <a:xfrm rot="0">
            <a:off x="4369628" y="6106243"/>
            <a:ext cx="3040491" cy="320317"/>
          </a:xfrm>
          <a:prstGeom prst="rect">
            <a:avLst/>
          </a:prstGeom>
        </p:spPr>
        <p:txBody>
          <a:bodyPr anchor="t" rtlCol="false" tIns="0" lIns="0" bIns="0" rIns="0">
            <a:spAutoFit/>
          </a:bodyPr>
          <a:lstStyle/>
          <a:p>
            <a:pPr algn="l" marL="0" indent="0" lvl="0">
              <a:lnSpc>
                <a:spcPts val="2485"/>
              </a:lnSpc>
            </a:pPr>
            <a:r>
              <a:rPr lang="en-US" b="true" sz="2485">
                <a:solidFill>
                  <a:srgbClr val="27231A"/>
                </a:solidFill>
                <a:latin typeface="Montserrat Medium"/>
                <a:ea typeface="Montserrat Medium"/>
                <a:cs typeface="Montserrat Medium"/>
                <a:sym typeface="Montserrat Medium"/>
              </a:rPr>
              <a:t>2 — Stakeholders</a:t>
            </a:r>
          </a:p>
        </p:txBody>
      </p:sp>
      <p:sp>
        <p:nvSpPr>
          <p:cNvPr name="TextBox 8" id="8"/>
          <p:cNvSpPr txBox="true"/>
          <p:nvPr/>
        </p:nvSpPr>
        <p:spPr>
          <a:xfrm rot="0">
            <a:off x="10793697" y="6106243"/>
            <a:ext cx="3040491" cy="320317"/>
          </a:xfrm>
          <a:prstGeom prst="rect">
            <a:avLst/>
          </a:prstGeom>
        </p:spPr>
        <p:txBody>
          <a:bodyPr anchor="t" rtlCol="false" tIns="0" lIns="0" bIns="0" rIns="0">
            <a:spAutoFit/>
          </a:bodyPr>
          <a:lstStyle/>
          <a:p>
            <a:pPr algn="l" marL="0" indent="0" lvl="0">
              <a:lnSpc>
                <a:spcPts val="2485"/>
              </a:lnSpc>
            </a:pPr>
            <a:r>
              <a:rPr lang="en-US" b="true" sz="2485">
                <a:solidFill>
                  <a:srgbClr val="27231A"/>
                </a:solidFill>
                <a:latin typeface="Montserrat Medium"/>
                <a:ea typeface="Montserrat Medium"/>
                <a:cs typeface="Montserrat Medium"/>
                <a:sym typeface="Montserrat Medium"/>
              </a:rPr>
              <a:t>4 —Reflection </a:t>
            </a:r>
          </a:p>
        </p:txBody>
      </p:sp>
      <p:sp>
        <p:nvSpPr>
          <p:cNvPr name="TextBox 9" id="9"/>
          <p:cNvSpPr txBox="true"/>
          <p:nvPr/>
        </p:nvSpPr>
        <p:spPr>
          <a:xfrm rot="0">
            <a:off x="10664245" y="4840967"/>
            <a:ext cx="3299394" cy="320317"/>
          </a:xfrm>
          <a:prstGeom prst="rect">
            <a:avLst/>
          </a:prstGeom>
        </p:spPr>
        <p:txBody>
          <a:bodyPr anchor="t" rtlCol="false" tIns="0" lIns="0" bIns="0" rIns="0">
            <a:spAutoFit/>
          </a:bodyPr>
          <a:lstStyle/>
          <a:p>
            <a:pPr algn="l" marL="0" indent="0" lvl="0">
              <a:lnSpc>
                <a:spcPts val="2485"/>
              </a:lnSpc>
            </a:pPr>
            <a:r>
              <a:rPr lang="en-US" b="true" sz="2485">
                <a:solidFill>
                  <a:srgbClr val="27231A"/>
                </a:solidFill>
                <a:latin typeface="Montserrat Medium"/>
                <a:ea typeface="Montserrat Medium"/>
                <a:cs typeface="Montserrat Medium"/>
                <a:sym typeface="Montserrat Medium"/>
              </a:rPr>
              <a:t>3 —Use of theories </a:t>
            </a:r>
          </a:p>
        </p:txBody>
      </p:sp>
      <p:sp>
        <p:nvSpPr>
          <p:cNvPr name="AutoShape 10" id="10"/>
          <p:cNvSpPr/>
          <p:nvPr/>
        </p:nvSpPr>
        <p:spPr>
          <a:xfrm rot="0">
            <a:off x="2358111" y="9229725"/>
            <a:ext cx="14901189"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9038290" y="1267536"/>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8017404" y="-8202487"/>
            <a:ext cx="17436974" cy="17436974"/>
          </a:xfrm>
          <a:custGeom>
            <a:avLst/>
            <a:gdLst/>
            <a:ahLst/>
            <a:cxnLst/>
            <a:rect r="r" b="b" t="t" l="l"/>
            <a:pathLst>
              <a:path h="17436974" w="17436974">
                <a:moveTo>
                  <a:pt x="0" y="0"/>
                </a:moveTo>
                <a:lnTo>
                  <a:pt x="17436975" y="0"/>
                </a:lnTo>
                <a:lnTo>
                  <a:pt x="17436975"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746494" y="592200"/>
            <a:ext cx="14411885" cy="3268952"/>
          </a:xfrm>
          <a:prstGeom prst="rect">
            <a:avLst/>
          </a:prstGeom>
        </p:spPr>
        <p:txBody>
          <a:bodyPr anchor="t" rtlCol="false" tIns="0" lIns="0" bIns="0" rIns="0">
            <a:spAutoFit/>
          </a:bodyPr>
          <a:lstStyle/>
          <a:p>
            <a:pPr algn="ctr">
              <a:lnSpc>
                <a:spcPts val="7914"/>
              </a:lnSpc>
            </a:pPr>
            <a:r>
              <a:rPr lang="en-US" sz="8793">
                <a:solidFill>
                  <a:srgbClr val="27231A"/>
                </a:solidFill>
                <a:latin typeface="Funtastic"/>
                <a:ea typeface="Funtastic"/>
                <a:cs typeface="Funtastic"/>
                <a:sym typeface="Funtastic"/>
              </a:rPr>
              <a:t>Ethics care/Feminist ethics(unethical)</a:t>
            </a:r>
          </a:p>
          <a:p>
            <a:pPr algn="ctr" marL="0" indent="0" lvl="0">
              <a:lnSpc>
                <a:spcPts val="7914"/>
              </a:lnSpc>
            </a:pPr>
          </a:p>
        </p:txBody>
      </p:sp>
      <p:sp>
        <p:nvSpPr>
          <p:cNvPr name="TextBox 5" id="5"/>
          <p:cNvSpPr txBox="true"/>
          <p:nvPr/>
        </p:nvSpPr>
        <p:spPr>
          <a:xfrm rot="0">
            <a:off x="2527475" y="2447746"/>
            <a:ext cx="14731825" cy="11470217"/>
          </a:xfrm>
          <a:prstGeom prst="rect">
            <a:avLst/>
          </a:prstGeom>
        </p:spPr>
        <p:txBody>
          <a:bodyPr anchor="t" rtlCol="false" tIns="0" lIns="0" bIns="0" rIns="0">
            <a:spAutoFit/>
          </a:bodyPr>
          <a:lstStyle/>
          <a:p>
            <a:pPr algn="l">
              <a:lnSpc>
                <a:spcPts val="9042"/>
              </a:lnSpc>
            </a:pPr>
            <a:r>
              <a:rPr lang="en-US" sz="4109" i="true" u="sng">
                <a:solidFill>
                  <a:srgbClr val="27231A"/>
                </a:solidFill>
                <a:latin typeface="Montserrat Italics"/>
                <a:ea typeface="Montserrat Italics"/>
                <a:cs typeface="Montserrat Italics"/>
                <a:sym typeface="Montserrat Italics"/>
              </a:rPr>
              <a:t>The Sugar babies and Sugar daddies </a:t>
            </a:r>
          </a:p>
          <a:p>
            <a:pPr algn="l">
              <a:lnSpc>
                <a:spcPts val="6600"/>
              </a:lnSpc>
            </a:pPr>
            <a:r>
              <a:rPr lang="en-US" sz="3000" i="true" u="sng">
                <a:solidFill>
                  <a:srgbClr val="27231A"/>
                </a:solidFill>
                <a:latin typeface="Montserrat Italics"/>
                <a:ea typeface="Montserrat Italics"/>
                <a:cs typeface="Montserrat Italics"/>
                <a:sym typeface="Montserrat Italics"/>
              </a:rPr>
              <a:t>Unhealthy relationship</a:t>
            </a:r>
          </a:p>
          <a:p>
            <a:pPr algn="l">
              <a:lnSpc>
                <a:spcPts val="5829"/>
              </a:lnSpc>
            </a:pPr>
            <a:r>
              <a:rPr lang="en-US" sz="2649" i="true">
                <a:solidFill>
                  <a:srgbClr val="27231A"/>
                </a:solidFill>
                <a:latin typeface="Montserrat Italics"/>
                <a:ea typeface="Montserrat Italics"/>
                <a:cs typeface="Montserrat Italics"/>
                <a:sym typeface="Montserrat Italics"/>
              </a:rPr>
              <a:t>Their relationship based on transactional</a:t>
            </a:r>
          </a:p>
          <a:p>
            <a:pPr algn="l">
              <a:lnSpc>
                <a:spcPts val="5829"/>
              </a:lnSpc>
            </a:pPr>
            <a:r>
              <a:rPr lang="en-US" sz="2649" i="true">
                <a:solidFill>
                  <a:srgbClr val="27231A"/>
                </a:solidFill>
                <a:latin typeface="Montserrat Italics"/>
                <a:ea typeface="Montserrat Italics"/>
                <a:cs typeface="Montserrat Italics"/>
                <a:sym typeface="Montserrat Italics"/>
              </a:rPr>
              <a:t>[Sugar daddies holds a position of power due to they pay the money]</a:t>
            </a:r>
          </a:p>
          <a:p>
            <a:pPr algn="l">
              <a:lnSpc>
                <a:spcPts val="5829"/>
              </a:lnSpc>
            </a:pPr>
            <a:r>
              <a:rPr lang="en-US" sz="2649" i="true">
                <a:solidFill>
                  <a:srgbClr val="27231A"/>
                </a:solidFill>
                <a:latin typeface="Montserrat Italics"/>
                <a:ea typeface="Montserrat Italics"/>
                <a:cs typeface="Montserrat Italics"/>
                <a:sym typeface="Montserrat Italics"/>
              </a:rPr>
              <a:t>               -Lack of mutual care &amp; respect</a:t>
            </a:r>
          </a:p>
          <a:p>
            <a:pPr algn="l">
              <a:lnSpc>
                <a:spcPts val="5829"/>
              </a:lnSpc>
            </a:pPr>
          </a:p>
          <a:p>
            <a:pPr algn="l">
              <a:lnSpc>
                <a:spcPts val="5829"/>
              </a:lnSpc>
            </a:pPr>
          </a:p>
          <a:p>
            <a:pPr algn="l">
              <a:lnSpc>
                <a:spcPts val="5829"/>
              </a:lnSpc>
            </a:pPr>
            <a:r>
              <a:rPr lang="en-US" sz="2649" i="true">
                <a:solidFill>
                  <a:srgbClr val="27231A"/>
                </a:solidFill>
                <a:latin typeface="Montserrat Italics"/>
                <a:ea typeface="Montserrat Italics"/>
                <a:cs typeface="Montserrat Italics"/>
                <a:sym typeface="Montserrat Italics"/>
              </a:rPr>
              <a:t>       </a:t>
            </a:r>
          </a:p>
          <a:p>
            <a:pPr algn="l">
              <a:lnSpc>
                <a:spcPts val="5829"/>
              </a:lnSpc>
            </a:pPr>
          </a:p>
          <a:p>
            <a:pPr algn="l">
              <a:lnSpc>
                <a:spcPts val="5829"/>
              </a:lnSpc>
            </a:pPr>
            <a:r>
              <a:rPr lang="en-US" sz="2649" i="true">
                <a:solidFill>
                  <a:srgbClr val="27231A"/>
                </a:solidFill>
                <a:latin typeface="Montserrat Italics"/>
                <a:ea typeface="Montserrat Italics"/>
                <a:cs typeface="Montserrat Italics"/>
                <a:sym typeface="Montserrat Italics"/>
              </a:rPr>
              <a:t> </a:t>
            </a:r>
          </a:p>
          <a:p>
            <a:pPr algn="l">
              <a:lnSpc>
                <a:spcPts val="5829"/>
              </a:lnSpc>
            </a:pPr>
          </a:p>
          <a:p>
            <a:pPr algn="l">
              <a:lnSpc>
                <a:spcPts val="5829"/>
              </a:lnSpc>
            </a:pPr>
          </a:p>
          <a:p>
            <a:pPr algn="l">
              <a:lnSpc>
                <a:spcPts val="9034"/>
              </a:lnSpc>
            </a:pPr>
          </a:p>
          <a:p>
            <a:pPr algn="l">
              <a:lnSpc>
                <a:spcPts val="9034"/>
              </a:lnSpc>
            </a:pPr>
          </a:p>
        </p:txBody>
      </p:sp>
      <p:sp>
        <p:nvSpPr>
          <p:cNvPr name="Freeform 6" id="6"/>
          <p:cNvSpPr/>
          <p:nvPr/>
        </p:nvSpPr>
        <p:spPr>
          <a:xfrm flipH="false" flipV="false" rot="0">
            <a:off x="13692554" y="1872541"/>
            <a:ext cx="4189784" cy="3473712"/>
          </a:xfrm>
          <a:custGeom>
            <a:avLst/>
            <a:gdLst/>
            <a:ahLst/>
            <a:cxnLst/>
            <a:rect r="r" b="b" t="t" l="l"/>
            <a:pathLst>
              <a:path h="3473712" w="4189784">
                <a:moveTo>
                  <a:pt x="0" y="0"/>
                </a:moveTo>
                <a:lnTo>
                  <a:pt x="4189784" y="0"/>
                </a:lnTo>
                <a:lnTo>
                  <a:pt x="4189784" y="3473712"/>
                </a:lnTo>
                <a:lnTo>
                  <a:pt x="0" y="34737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9038290" y="1267536"/>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8017404" y="-8202487"/>
            <a:ext cx="17436974" cy="17436974"/>
          </a:xfrm>
          <a:custGeom>
            <a:avLst/>
            <a:gdLst/>
            <a:ahLst/>
            <a:cxnLst/>
            <a:rect r="r" b="b" t="t" l="l"/>
            <a:pathLst>
              <a:path h="17436974" w="17436974">
                <a:moveTo>
                  <a:pt x="0" y="0"/>
                </a:moveTo>
                <a:lnTo>
                  <a:pt x="17436975" y="0"/>
                </a:lnTo>
                <a:lnTo>
                  <a:pt x="17436975"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136044" y="5285715"/>
            <a:ext cx="6652078" cy="4440262"/>
          </a:xfrm>
          <a:custGeom>
            <a:avLst/>
            <a:gdLst/>
            <a:ahLst/>
            <a:cxnLst/>
            <a:rect r="r" b="b" t="t" l="l"/>
            <a:pathLst>
              <a:path h="4440262" w="6652078">
                <a:moveTo>
                  <a:pt x="0" y="0"/>
                </a:moveTo>
                <a:lnTo>
                  <a:pt x="6652077" y="0"/>
                </a:lnTo>
                <a:lnTo>
                  <a:pt x="6652077" y="4440261"/>
                </a:lnTo>
                <a:lnTo>
                  <a:pt x="0" y="4440261"/>
                </a:lnTo>
                <a:lnTo>
                  <a:pt x="0" y="0"/>
                </a:lnTo>
                <a:close/>
              </a:path>
            </a:pathLst>
          </a:custGeom>
          <a:blipFill>
            <a:blip r:embed="rId5"/>
            <a:stretch>
              <a:fillRect l="0" t="0" r="0" b="0"/>
            </a:stretch>
          </a:blipFill>
        </p:spPr>
      </p:sp>
      <p:sp>
        <p:nvSpPr>
          <p:cNvPr name="TextBox 5" id="5"/>
          <p:cNvSpPr txBox="true"/>
          <p:nvPr/>
        </p:nvSpPr>
        <p:spPr>
          <a:xfrm rot="0">
            <a:off x="1577681" y="235819"/>
            <a:ext cx="14411885" cy="3268952"/>
          </a:xfrm>
          <a:prstGeom prst="rect">
            <a:avLst/>
          </a:prstGeom>
        </p:spPr>
        <p:txBody>
          <a:bodyPr anchor="t" rtlCol="false" tIns="0" lIns="0" bIns="0" rIns="0">
            <a:spAutoFit/>
          </a:bodyPr>
          <a:lstStyle/>
          <a:p>
            <a:pPr algn="ctr">
              <a:lnSpc>
                <a:spcPts val="7914"/>
              </a:lnSpc>
            </a:pPr>
            <a:r>
              <a:rPr lang="en-US" sz="8793">
                <a:solidFill>
                  <a:srgbClr val="27231A"/>
                </a:solidFill>
                <a:latin typeface="Funtastic"/>
                <a:ea typeface="Funtastic"/>
                <a:cs typeface="Funtastic"/>
                <a:sym typeface="Funtastic"/>
              </a:rPr>
              <a:t>Ethics care/Feminist ethics(unethical)</a:t>
            </a:r>
          </a:p>
          <a:p>
            <a:pPr algn="ctr" marL="0" indent="0" lvl="0">
              <a:lnSpc>
                <a:spcPts val="7914"/>
              </a:lnSpc>
            </a:pPr>
          </a:p>
        </p:txBody>
      </p:sp>
      <p:sp>
        <p:nvSpPr>
          <p:cNvPr name="TextBox 6" id="6"/>
          <p:cNvSpPr txBox="true"/>
          <p:nvPr/>
        </p:nvSpPr>
        <p:spPr>
          <a:xfrm rot="0">
            <a:off x="2053659" y="2078322"/>
            <a:ext cx="14731825" cy="7803092"/>
          </a:xfrm>
          <a:prstGeom prst="rect">
            <a:avLst/>
          </a:prstGeom>
        </p:spPr>
        <p:txBody>
          <a:bodyPr anchor="t" rtlCol="false" tIns="0" lIns="0" bIns="0" rIns="0">
            <a:spAutoFit/>
          </a:bodyPr>
          <a:lstStyle/>
          <a:p>
            <a:pPr algn="l">
              <a:lnSpc>
                <a:spcPts val="9042"/>
              </a:lnSpc>
            </a:pPr>
            <a:r>
              <a:rPr lang="en-US" sz="4109" i="true" u="sng">
                <a:solidFill>
                  <a:srgbClr val="27231A"/>
                </a:solidFill>
                <a:latin typeface="Montserrat Italics"/>
                <a:ea typeface="Montserrat Italics"/>
                <a:cs typeface="Montserrat Italics"/>
                <a:sym typeface="Montserrat Italics"/>
              </a:rPr>
              <a:t>Society </a:t>
            </a:r>
          </a:p>
          <a:p>
            <a:pPr algn="l">
              <a:lnSpc>
                <a:spcPts val="6600"/>
              </a:lnSpc>
            </a:pPr>
            <a:r>
              <a:rPr lang="en-US" sz="3000" i="true" u="sng">
                <a:solidFill>
                  <a:srgbClr val="27231A"/>
                </a:solidFill>
                <a:latin typeface="Montserrat Italics"/>
                <a:ea typeface="Montserrat Italics"/>
                <a:cs typeface="Montserrat Italics"/>
                <a:sym typeface="Montserrat Italics"/>
              </a:rPr>
              <a:t>Unhealthy values for the next generation</a:t>
            </a:r>
          </a:p>
          <a:p>
            <a:pPr algn="l">
              <a:lnSpc>
                <a:spcPts val="5829"/>
              </a:lnSpc>
            </a:pPr>
            <a:r>
              <a:rPr lang="en-US" sz="2649" i="true">
                <a:solidFill>
                  <a:srgbClr val="27231A"/>
                </a:solidFill>
                <a:latin typeface="Montserrat Italics"/>
                <a:ea typeface="Montserrat Italics"/>
                <a:cs typeface="Montserrat Italics"/>
                <a:sym typeface="Montserrat Italics"/>
              </a:rPr>
              <a:t>-</a:t>
            </a:r>
            <a:r>
              <a:rPr lang="en-US" sz="2649" i="true">
                <a:solidFill>
                  <a:srgbClr val="27231A"/>
                </a:solidFill>
                <a:latin typeface="Montserrat Italics"/>
                <a:ea typeface="Montserrat Italics"/>
                <a:cs typeface="Montserrat Italics"/>
                <a:sym typeface="Montserrat Italics"/>
              </a:rPr>
              <a:t>Misleading of the definition of love and relationship with others </a:t>
            </a:r>
          </a:p>
          <a:p>
            <a:pPr algn="l">
              <a:lnSpc>
                <a:spcPts val="5829"/>
              </a:lnSpc>
            </a:pPr>
            <a:r>
              <a:rPr lang="en-US" sz="2649" i="true">
                <a:solidFill>
                  <a:srgbClr val="27231A"/>
                </a:solidFill>
                <a:latin typeface="Montserrat Italics"/>
                <a:ea typeface="Montserrat Italics"/>
                <a:cs typeface="Montserrat Italics"/>
                <a:sym typeface="Montserrat Italics"/>
              </a:rPr>
              <a:t>-challenging the traditional relationship structure</a:t>
            </a:r>
          </a:p>
          <a:p>
            <a:pPr algn="l">
              <a:lnSpc>
                <a:spcPts val="5829"/>
              </a:lnSpc>
            </a:pPr>
          </a:p>
          <a:p>
            <a:pPr algn="l">
              <a:lnSpc>
                <a:spcPts val="5829"/>
              </a:lnSpc>
            </a:pPr>
          </a:p>
          <a:p>
            <a:pPr algn="l">
              <a:lnSpc>
                <a:spcPts val="5829"/>
              </a:lnSpc>
            </a:pPr>
          </a:p>
          <a:p>
            <a:pPr algn="l">
              <a:lnSpc>
                <a:spcPts val="9034"/>
              </a:lnSpc>
            </a:pPr>
          </a:p>
          <a:p>
            <a:pPr algn="l">
              <a:lnSpc>
                <a:spcPts val="9034"/>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9038290" y="1267536"/>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7379795" y="-8600129"/>
            <a:ext cx="17436974" cy="17436974"/>
          </a:xfrm>
          <a:custGeom>
            <a:avLst/>
            <a:gdLst/>
            <a:ahLst/>
            <a:cxnLst/>
            <a:rect r="r" b="b" t="t" l="l"/>
            <a:pathLst>
              <a:path h="17436974" w="17436974">
                <a:moveTo>
                  <a:pt x="0" y="0"/>
                </a:moveTo>
                <a:lnTo>
                  <a:pt x="17436974" y="0"/>
                </a:lnTo>
                <a:lnTo>
                  <a:pt x="17436974"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2358111" y="9234488"/>
            <a:ext cx="13881771" cy="0"/>
          </a:xfrm>
          <a:prstGeom prst="line">
            <a:avLst/>
          </a:prstGeom>
          <a:ln cap="flat" w="9525">
            <a:solidFill>
              <a:srgbClr val="000000"/>
            </a:solidFill>
            <a:prstDash val="solid"/>
            <a:headEnd type="none" len="sm" w="sm"/>
            <a:tailEnd type="none" len="sm" w="sm"/>
          </a:ln>
        </p:spPr>
      </p:sp>
      <p:sp>
        <p:nvSpPr>
          <p:cNvPr name="TextBox 5" id="5"/>
          <p:cNvSpPr txBox="true"/>
          <p:nvPr/>
        </p:nvSpPr>
        <p:spPr>
          <a:xfrm rot="0">
            <a:off x="3679326" y="1621949"/>
            <a:ext cx="11170158" cy="2439015"/>
          </a:xfrm>
          <a:prstGeom prst="rect">
            <a:avLst/>
          </a:prstGeom>
        </p:spPr>
        <p:txBody>
          <a:bodyPr anchor="t" rtlCol="false" tIns="0" lIns="0" bIns="0" rIns="0">
            <a:spAutoFit/>
          </a:bodyPr>
          <a:lstStyle/>
          <a:p>
            <a:pPr algn="ctr" marL="0" indent="0" lvl="0">
              <a:lnSpc>
                <a:spcPts val="8564"/>
              </a:lnSpc>
            </a:pPr>
            <a:r>
              <a:rPr lang="en-US" sz="9516">
                <a:solidFill>
                  <a:srgbClr val="27231A"/>
                </a:solidFill>
                <a:latin typeface="Funtastic"/>
                <a:ea typeface="Funtastic"/>
                <a:cs typeface="Funtastic"/>
                <a:sym typeface="Funtastic"/>
              </a:rPr>
              <a:t>Descriptive Ethical Theory</a:t>
            </a:r>
          </a:p>
        </p:txBody>
      </p:sp>
      <p:sp>
        <p:nvSpPr>
          <p:cNvPr name="TextBox 6" id="6"/>
          <p:cNvSpPr txBox="true"/>
          <p:nvPr/>
        </p:nvSpPr>
        <p:spPr>
          <a:xfrm rot="0">
            <a:off x="2053659" y="4229593"/>
            <a:ext cx="14731825" cy="3297979"/>
          </a:xfrm>
          <a:prstGeom prst="rect">
            <a:avLst/>
          </a:prstGeom>
        </p:spPr>
        <p:txBody>
          <a:bodyPr anchor="t" rtlCol="false" tIns="0" lIns="0" bIns="0" rIns="0">
            <a:spAutoFit/>
          </a:bodyPr>
          <a:lstStyle/>
          <a:p>
            <a:pPr algn="l">
              <a:lnSpc>
                <a:spcPts val="9034"/>
              </a:lnSpc>
            </a:pPr>
            <a:r>
              <a:rPr lang="en-US" sz="4106" i="true">
                <a:solidFill>
                  <a:srgbClr val="27231A"/>
                </a:solidFill>
                <a:latin typeface="Montserrat Italics"/>
                <a:ea typeface="Montserrat Italics"/>
                <a:cs typeface="Montserrat Italics"/>
                <a:sym typeface="Montserrat Italics"/>
              </a:rPr>
              <a:t>It explains the factors driving people to make certain ethical decisions, without passing judgment on the morality of the choices themselves.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9038290" y="1267536"/>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7379795" y="-8600129"/>
            <a:ext cx="17436974" cy="17436974"/>
          </a:xfrm>
          <a:custGeom>
            <a:avLst/>
            <a:gdLst/>
            <a:ahLst/>
            <a:cxnLst/>
            <a:rect r="r" b="b" t="t" l="l"/>
            <a:pathLst>
              <a:path h="17436974" w="17436974">
                <a:moveTo>
                  <a:pt x="0" y="0"/>
                </a:moveTo>
                <a:lnTo>
                  <a:pt x="17436974" y="0"/>
                </a:lnTo>
                <a:lnTo>
                  <a:pt x="17436974"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2358111" y="9234488"/>
            <a:ext cx="13881771" cy="0"/>
          </a:xfrm>
          <a:prstGeom prst="line">
            <a:avLst/>
          </a:prstGeom>
          <a:ln cap="flat" w="9525">
            <a:solidFill>
              <a:srgbClr val="000000"/>
            </a:solidFill>
            <a:prstDash val="solid"/>
            <a:headEnd type="none" len="sm" w="sm"/>
            <a:tailEnd type="none" len="sm" w="sm"/>
          </a:ln>
        </p:spPr>
      </p:sp>
      <p:pic>
        <p:nvPicPr>
          <p:cNvPr name="Picture 5" id="5"/>
          <p:cNvPicPr>
            <a:picLocks noChangeAspect="true"/>
          </p:cNvPicPr>
          <p:nvPr/>
        </p:nvPicPr>
        <p:blipFill>
          <a:blip r:embed="rId5"/>
          <a:srcRect l="0" t="0" r="0" b="0"/>
          <a:stretch>
            <a:fillRect/>
          </a:stretch>
        </p:blipFill>
        <p:spPr>
          <a:xfrm flipH="false" flipV="false" rot="0">
            <a:off x="14701624" y="5783875"/>
            <a:ext cx="3434087" cy="3193701"/>
          </a:xfrm>
          <a:prstGeom prst="rect">
            <a:avLst/>
          </a:prstGeom>
        </p:spPr>
      </p:pic>
      <p:sp>
        <p:nvSpPr>
          <p:cNvPr name="TextBox 6" id="6"/>
          <p:cNvSpPr txBox="true"/>
          <p:nvPr/>
        </p:nvSpPr>
        <p:spPr>
          <a:xfrm rot="0">
            <a:off x="3679326" y="1561977"/>
            <a:ext cx="11170158" cy="1353165"/>
          </a:xfrm>
          <a:prstGeom prst="rect">
            <a:avLst/>
          </a:prstGeom>
        </p:spPr>
        <p:txBody>
          <a:bodyPr anchor="t" rtlCol="false" tIns="0" lIns="0" bIns="0" rIns="0">
            <a:spAutoFit/>
          </a:bodyPr>
          <a:lstStyle/>
          <a:p>
            <a:pPr algn="ctr" marL="0" indent="0" lvl="0">
              <a:lnSpc>
                <a:spcPts val="8564"/>
              </a:lnSpc>
            </a:pPr>
            <a:r>
              <a:rPr lang="en-US" sz="9516">
                <a:solidFill>
                  <a:srgbClr val="27231A"/>
                </a:solidFill>
                <a:latin typeface="Funtastic"/>
                <a:ea typeface="Funtastic"/>
                <a:cs typeface="Funtastic"/>
                <a:sym typeface="Funtastic"/>
              </a:rPr>
              <a:t>Sugar Baby</a:t>
            </a:r>
          </a:p>
        </p:txBody>
      </p:sp>
      <p:sp>
        <p:nvSpPr>
          <p:cNvPr name="TextBox 7" id="7"/>
          <p:cNvSpPr txBox="true"/>
          <p:nvPr/>
        </p:nvSpPr>
        <p:spPr>
          <a:xfrm rot="0">
            <a:off x="2053659" y="3467920"/>
            <a:ext cx="14731825" cy="5368925"/>
          </a:xfrm>
          <a:prstGeom prst="rect">
            <a:avLst/>
          </a:prstGeom>
        </p:spPr>
        <p:txBody>
          <a:bodyPr anchor="t" rtlCol="false" tIns="0" lIns="0" bIns="0" rIns="0">
            <a:spAutoFit/>
          </a:bodyPr>
          <a:lstStyle/>
          <a:p>
            <a:pPr algn="l">
              <a:lnSpc>
                <a:spcPts val="6159"/>
              </a:lnSpc>
            </a:pPr>
            <a:r>
              <a:rPr lang="en-US" sz="2799" i="true" b="true">
                <a:solidFill>
                  <a:srgbClr val="27231A"/>
                </a:solidFill>
                <a:latin typeface="Montserrat Bold Italics"/>
                <a:ea typeface="Montserrat Bold Italics"/>
                <a:cs typeface="Montserrat Bold Italics"/>
                <a:sym typeface="Montserrat Bold Italics"/>
              </a:rPr>
              <a:t>Economic Pressure: </a:t>
            </a:r>
          </a:p>
          <a:p>
            <a:pPr algn="l">
              <a:lnSpc>
                <a:spcPts val="6159"/>
              </a:lnSpc>
            </a:pPr>
            <a:r>
              <a:rPr lang="en-US" sz="2799" i="true">
                <a:solidFill>
                  <a:srgbClr val="27231A"/>
                </a:solidFill>
                <a:latin typeface="Montserrat Italics"/>
                <a:ea typeface="Montserrat Italics"/>
                <a:cs typeface="Montserrat Italics"/>
                <a:sym typeface="Montserrat Italics"/>
              </a:rPr>
              <a:t>Many Sugar Babies face financial challenges, like high tuition, rent, and student loans, making financial support from a Sugar Daddy an attractive option.</a:t>
            </a:r>
          </a:p>
          <a:p>
            <a:pPr algn="l">
              <a:lnSpc>
                <a:spcPts val="6159"/>
              </a:lnSpc>
            </a:pPr>
            <a:r>
              <a:rPr lang="en-US" sz="2799" i="true" b="true">
                <a:solidFill>
                  <a:srgbClr val="27231A"/>
                </a:solidFill>
                <a:latin typeface="Montserrat Bold Italics"/>
                <a:ea typeface="Montserrat Bold Italics"/>
                <a:cs typeface="Montserrat Bold Italics"/>
                <a:sym typeface="Montserrat Bold Italics"/>
              </a:rPr>
              <a:t>Material Influence:</a:t>
            </a:r>
          </a:p>
          <a:p>
            <a:pPr algn="l">
              <a:lnSpc>
                <a:spcPts val="6159"/>
              </a:lnSpc>
            </a:pPr>
            <a:r>
              <a:rPr lang="en-US" sz="2799" i="true">
                <a:solidFill>
                  <a:srgbClr val="27231A"/>
                </a:solidFill>
                <a:latin typeface="Montserrat Italics"/>
                <a:ea typeface="Montserrat Italics"/>
                <a:cs typeface="Montserrat Italics"/>
                <a:sym typeface="Montserrat Italics"/>
              </a:rPr>
              <a:t> In cultures that emphasize material success, Sugar Babies might see these relationships as a pragmatic way to meet financial and lifestyle goals.</a:t>
            </a:r>
          </a:p>
          <a:p>
            <a:pPr algn="l">
              <a:lnSpc>
                <a:spcPts val="6159"/>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9038290" y="1267536"/>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7379795" y="-8600129"/>
            <a:ext cx="17436974" cy="17436974"/>
          </a:xfrm>
          <a:custGeom>
            <a:avLst/>
            <a:gdLst/>
            <a:ahLst/>
            <a:cxnLst/>
            <a:rect r="r" b="b" t="t" l="l"/>
            <a:pathLst>
              <a:path h="17436974" w="17436974">
                <a:moveTo>
                  <a:pt x="0" y="0"/>
                </a:moveTo>
                <a:lnTo>
                  <a:pt x="17436974" y="0"/>
                </a:lnTo>
                <a:lnTo>
                  <a:pt x="17436974"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2358111" y="9234488"/>
            <a:ext cx="13881771" cy="0"/>
          </a:xfrm>
          <a:prstGeom prst="line">
            <a:avLst/>
          </a:prstGeom>
          <a:ln cap="flat" w="9525">
            <a:solidFill>
              <a:srgbClr val="000000"/>
            </a:solidFill>
            <a:prstDash val="solid"/>
            <a:headEnd type="none" len="sm" w="sm"/>
            <a:tailEnd type="none" len="sm" w="sm"/>
          </a:ln>
        </p:spPr>
      </p:sp>
      <p:pic>
        <p:nvPicPr>
          <p:cNvPr name="Picture 5" id="5"/>
          <p:cNvPicPr>
            <a:picLocks noChangeAspect="true"/>
          </p:cNvPicPr>
          <p:nvPr/>
        </p:nvPicPr>
        <p:blipFill>
          <a:blip r:embed="rId5"/>
          <a:srcRect l="0" t="0" r="0" b="0"/>
          <a:stretch>
            <a:fillRect/>
          </a:stretch>
        </p:blipFill>
        <p:spPr>
          <a:xfrm flipH="false" flipV="false" rot="0">
            <a:off x="14823280" y="349561"/>
            <a:ext cx="2833203" cy="3609176"/>
          </a:xfrm>
          <a:prstGeom prst="rect">
            <a:avLst/>
          </a:prstGeom>
        </p:spPr>
      </p:pic>
      <p:sp>
        <p:nvSpPr>
          <p:cNvPr name="TextBox 6" id="6"/>
          <p:cNvSpPr txBox="true"/>
          <p:nvPr/>
        </p:nvSpPr>
        <p:spPr>
          <a:xfrm rot="0">
            <a:off x="1898492" y="3018699"/>
            <a:ext cx="14731825" cy="5368925"/>
          </a:xfrm>
          <a:prstGeom prst="rect">
            <a:avLst/>
          </a:prstGeom>
        </p:spPr>
        <p:txBody>
          <a:bodyPr anchor="t" rtlCol="false" tIns="0" lIns="0" bIns="0" rIns="0">
            <a:spAutoFit/>
          </a:bodyPr>
          <a:lstStyle/>
          <a:p>
            <a:pPr algn="l">
              <a:lnSpc>
                <a:spcPts val="6159"/>
              </a:lnSpc>
            </a:pPr>
            <a:r>
              <a:rPr lang="en-US" sz="2799" i="true" b="true">
                <a:solidFill>
                  <a:srgbClr val="27231A"/>
                </a:solidFill>
                <a:latin typeface="Montserrat Bold Italics"/>
                <a:ea typeface="Montserrat Bold Italics"/>
                <a:cs typeface="Montserrat Bold Italics"/>
                <a:sym typeface="Montserrat Bold Italics"/>
              </a:rPr>
              <a:t>Emotional Fulfillment</a:t>
            </a:r>
          </a:p>
          <a:p>
            <a:pPr algn="l">
              <a:lnSpc>
                <a:spcPts val="6159"/>
              </a:lnSpc>
            </a:pPr>
            <a:r>
              <a:rPr lang="en-US" sz="2799" i="true">
                <a:solidFill>
                  <a:srgbClr val="27231A"/>
                </a:solidFill>
                <a:latin typeface="Montserrat Italics"/>
                <a:ea typeface="Montserrat Italics"/>
                <a:cs typeface="Montserrat Italics"/>
                <a:sym typeface="Montserrat Italics"/>
              </a:rPr>
              <a:t>Some Sugar Daddies seek companionship and a sense of connection they might lack elsewhere.</a:t>
            </a:r>
          </a:p>
          <a:p>
            <a:pPr algn="l">
              <a:lnSpc>
                <a:spcPts val="6159"/>
              </a:lnSpc>
            </a:pPr>
            <a:r>
              <a:rPr lang="en-US" sz="2799" i="true" b="true">
                <a:solidFill>
                  <a:srgbClr val="27231A"/>
                </a:solidFill>
                <a:latin typeface="Montserrat Bold Italics"/>
                <a:ea typeface="Montserrat Bold Italics"/>
                <a:cs typeface="Montserrat Bold Italics"/>
                <a:sym typeface="Montserrat Bold Italics"/>
              </a:rPr>
              <a:t>Lifestyle Compatibility</a:t>
            </a:r>
          </a:p>
          <a:p>
            <a:pPr algn="l">
              <a:lnSpc>
                <a:spcPts val="6159"/>
              </a:lnSpc>
            </a:pPr>
            <a:r>
              <a:rPr lang="en-US" sz="2799" i="true">
                <a:solidFill>
                  <a:srgbClr val="27231A"/>
                </a:solidFill>
                <a:latin typeface="Montserrat Italics"/>
                <a:ea typeface="Montserrat Italics"/>
                <a:cs typeface="Montserrat Italics"/>
                <a:sym typeface="Montserrat Italics"/>
              </a:rPr>
              <a:t>Financial resources allow Sugar Daddies to support the lifestyle of their partners, potentially attracting Sugar Babies who seek financial stability.</a:t>
            </a:r>
          </a:p>
          <a:p>
            <a:pPr algn="l">
              <a:lnSpc>
                <a:spcPts val="6159"/>
              </a:lnSpc>
            </a:pPr>
          </a:p>
        </p:txBody>
      </p:sp>
      <p:sp>
        <p:nvSpPr>
          <p:cNvPr name="Freeform 7" id="7"/>
          <p:cNvSpPr/>
          <p:nvPr/>
        </p:nvSpPr>
        <p:spPr>
          <a:xfrm flipH="false" flipV="false" rot="0">
            <a:off x="328528" y="7601214"/>
            <a:ext cx="4373916" cy="2471263"/>
          </a:xfrm>
          <a:custGeom>
            <a:avLst/>
            <a:gdLst/>
            <a:ahLst/>
            <a:cxnLst/>
            <a:rect r="r" b="b" t="t" l="l"/>
            <a:pathLst>
              <a:path h="2471263" w="4373916">
                <a:moveTo>
                  <a:pt x="0" y="0"/>
                </a:moveTo>
                <a:lnTo>
                  <a:pt x="4373916" y="0"/>
                </a:lnTo>
                <a:lnTo>
                  <a:pt x="4373916" y="2471263"/>
                </a:lnTo>
                <a:lnTo>
                  <a:pt x="0" y="24712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679326" y="1123950"/>
            <a:ext cx="11170158" cy="1353165"/>
          </a:xfrm>
          <a:prstGeom prst="rect">
            <a:avLst/>
          </a:prstGeom>
        </p:spPr>
        <p:txBody>
          <a:bodyPr anchor="t" rtlCol="false" tIns="0" lIns="0" bIns="0" rIns="0">
            <a:spAutoFit/>
          </a:bodyPr>
          <a:lstStyle/>
          <a:p>
            <a:pPr algn="ctr" marL="0" indent="0" lvl="0">
              <a:lnSpc>
                <a:spcPts val="8564"/>
              </a:lnSpc>
            </a:pPr>
            <a:r>
              <a:rPr lang="en-US" sz="9516">
                <a:solidFill>
                  <a:srgbClr val="27231A"/>
                </a:solidFill>
                <a:latin typeface="Funtastic"/>
                <a:ea typeface="Funtastic"/>
                <a:cs typeface="Funtastic"/>
                <a:sym typeface="Funtastic"/>
              </a:rPr>
              <a:t>Sugar Daddy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9038290" y="1267536"/>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7379795" y="-8600129"/>
            <a:ext cx="17436974" cy="17436974"/>
          </a:xfrm>
          <a:custGeom>
            <a:avLst/>
            <a:gdLst/>
            <a:ahLst/>
            <a:cxnLst/>
            <a:rect r="r" b="b" t="t" l="l"/>
            <a:pathLst>
              <a:path h="17436974" w="17436974">
                <a:moveTo>
                  <a:pt x="0" y="0"/>
                </a:moveTo>
                <a:lnTo>
                  <a:pt x="17436974" y="0"/>
                </a:lnTo>
                <a:lnTo>
                  <a:pt x="17436974"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2358111" y="9234488"/>
            <a:ext cx="13881771" cy="0"/>
          </a:xfrm>
          <a:prstGeom prst="line">
            <a:avLst/>
          </a:prstGeom>
          <a:ln cap="flat" w="9525">
            <a:solidFill>
              <a:srgbClr val="000000"/>
            </a:solidFill>
            <a:prstDash val="solid"/>
            <a:headEnd type="none" len="sm" w="sm"/>
            <a:tailEnd type="none" len="sm" w="sm"/>
          </a:ln>
        </p:spPr>
      </p:sp>
      <p:sp>
        <p:nvSpPr>
          <p:cNvPr name="TextBox 5" id="5"/>
          <p:cNvSpPr txBox="true"/>
          <p:nvPr/>
        </p:nvSpPr>
        <p:spPr>
          <a:xfrm rot="0">
            <a:off x="3679326" y="2164874"/>
            <a:ext cx="11170158" cy="1353165"/>
          </a:xfrm>
          <a:prstGeom prst="rect">
            <a:avLst/>
          </a:prstGeom>
        </p:spPr>
        <p:txBody>
          <a:bodyPr anchor="t" rtlCol="false" tIns="0" lIns="0" bIns="0" rIns="0">
            <a:spAutoFit/>
          </a:bodyPr>
          <a:lstStyle/>
          <a:p>
            <a:pPr algn="ctr" marL="0" indent="0" lvl="0">
              <a:lnSpc>
                <a:spcPts val="8564"/>
              </a:lnSpc>
            </a:pPr>
            <a:r>
              <a:rPr lang="en-US" sz="9516">
                <a:solidFill>
                  <a:srgbClr val="27231A"/>
                </a:solidFill>
                <a:latin typeface="Funtastic"/>
                <a:ea typeface="Funtastic"/>
                <a:cs typeface="Funtastic"/>
                <a:sym typeface="Funtastic"/>
              </a:rPr>
              <a:t>Rights Ethics</a:t>
            </a:r>
          </a:p>
        </p:txBody>
      </p:sp>
      <p:sp>
        <p:nvSpPr>
          <p:cNvPr name="TextBox 6" id="6"/>
          <p:cNvSpPr txBox="true"/>
          <p:nvPr/>
        </p:nvSpPr>
        <p:spPr>
          <a:xfrm rot="0">
            <a:off x="2053659" y="4229593"/>
            <a:ext cx="14731825" cy="2154979"/>
          </a:xfrm>
          <a:prstGeom prst="rect">
            <a:avLst/>
          </a:prstGeom>
        </p:spPr>
        <p:txBody>
          <a:bodyPr anchor="t" rtlCol="false" tIns="0" lIns="0" bIns="0" rIns="0">
            <a:spAutoFit/>
          </a:bodyPr>
          <a:lstStyle/>
          <a:p>
            <a:pPr algn="l">
              <a:lnSpc>
                <a:spcPts val="9034"/>
              </a:lnSpc>
            </a:pPr>
            <a:r>
              <a:rPr lang="en-US" sz="4106" i="true">
                <a:solidFill>
                  <a:srgbClr val="27231A"/>
                </a:solidFill>
                <a:latin typeface="Montserrat Italics"/>
                <a:ea typeface="Montserrat Italics"/>
                <a:cs typeface="Montserrat Italics"/>
                <a:sym typeface="Montserrat Italics"/>
              </a:rPr>
              <a:t>Rights Ethics focuses on individuals' basic rights, including freedom of choice, and privacy.</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9038290" y="1267536"/>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7379795" y="-8600129"/>
            <a:ext cx="17436974" cy="17436974"/>
          </a:xfrm>
          <a:custGeom>
            <a:avLst/>
            <a:gdLst/>
            <a:ahLst/>
            <a:cxnLst/>
            <a:rect r="r" b="b" t="t" l="l"/>
            <a:pathLst>
              <a:path h="17436974" w="17436974">
                <a:moveTo>
                  <a:pt x="0" y="0"/>
                </a:moveTo>
                <a:lnTo>
                  <a:pt x="17436974" y="0"/>
                </a:lnTo>
                <a:lnTo>
                  <a:pt x="17436974"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2358111" y="9234488"/>
            <a:ext cx="13881771" cy="0"/>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6764275" y="7728733"/>
            <a:ext cx="4548031" cy="2558267"/>
          </a:xfrm>
          <a:custGeom>
            <a:avLst/>
            <a:gdLst/>
            <a:ahLst/>
            <a:cxnLst/>
            <a:rect r="r" b="b" t="t" l="l"/>
            <a:pathLst>
              <a:path h="2558267" w="4548031">
                <a:moveTo>
                  <a:pt x="0" y="0"/>
                </a:moveTo>
                <a:lnTo>
                  <a:pt x="4548030" y="0"/>
                </a:lnTo>
                <a:lnTo>
                  <a:pt x="4548030" y="2558267"/>
                </a:lnTo>
                <a:lnTo>
                  <a:pt x="0" y="2558267"/>
                </a:lnTo>
                <a:lnTo>
                  <a:pt x="0" y="0"/>
                </a:lnTo>
                <a:close/>
              </a:path>
            </a:pathLst>
          </a:custGeom>
          <a:blipFill>
            <a:blip r:embed="rId5"/>
            <a:stretch>
              <a:fillRect l="0" t="0" r="0" b="-60444"/>
            </a:stretch>
          </a:blipFill>
        </p:spPr>
      </p:sp>
      <p:sp>
        <p:nvSpPr>
          <p:cNvPr name="TextBox 6" id="6"/>
          <p:cNvSpPr txBox="true"/>
          <p:nvPr/>
        </p:nvSpPr>
        <p:spPr>
          <a:xfrm rot="0">
            <a:off x="3679326" y="2164874"/>
            <a:ext cx="11170158" cy="1353165"/>
          </a:xfrm>
          <a:prstGeom prst="rect">
            <a:avLst/>
          </a:prstGeom>
        </p:spPr>
        <p:txBody>
          <a:bodyPr anchor="t" rtlCol="false" tIns="0" lIns="0" bIns="0" rIns="0">
            <a:spAutoFit/>
          </a:bodyPr>
          <a:lstStyle/>
          <a:p>
            <a:pPr algn="ctr" marL="0" indent="0" lvl="0">
              <a:lnSpc>
                <a:spcPts val="8564"/>
              </a:lnSpc>
            </a:pPr>
            <a:r>
              <a:rPr lang="en-US" sz="9516">
                <a:solidFill>
                  <a:srgbClr val="27231A"/>
                </a:solidFill>
                <a:latin typeface="Funtastic"/>
                <a:ea typeface="Funtastic"/>
                <a:cs typeface="Funtastic"/>
                <a:sym typeface="Funtastic"/>
              </a:rPr>
              <a:t>Freedom of Choice</a:t>
            </a:r>
          </a:p>
        </p:txBody>
      </p:sp>
      <p:sp>
        <p:nvSpPr>
          <p:cNvPr name="TextBox 7" id="7"/>
          <p:cNvSpPr txBox="true"/>
          <p:nvPr/>
        </p:nvSpPr>
        <p:spPr>
          <a:xfrm rot="0">
            <a:off x="2053659" y="4229593"/>
            <a:ext cx="14731825" cy="4440979"/>
          </a:xfrm>
          <a:prstGeom prst="rect">
            <a:avLst/>
          </a:prstGeom>
        </p:spPr>
        <p:txBody>
          <a:bodyPr anchor="t" rtlCol="false" tIns="0" lIns="0" bIns="0" rIns="0">
            <a:spAutoFit/>
          </a:bodyPr>
          <a:lstStyle/>
          <a:p>
            <a:pPr algn="l">
              <a:lnSpc>
                <a:spcPts val="9034"/>
              </a:lnSpc>
            </a:pPr>
            <a:r>
              <a:rPr lang="en-US" sz="4106" i="true">
                <a:solidFill>
                  <a:srgbClr val="27231A"/>
                </a:solidFill>
                <a:latin typeface="Montserrat Italics"/>
                <a:ea typeface="Montserrat Italics"/>
                <a:cs typeface="Montserrat Italics"/>
                <a:sym typeface="Montserrat Italics"/>
              </a:rPr>
              <a:t>Financial dependency could limit a Sugar Baby’s</a:t>
            </a:r>
          </a:p>
          <a:p>
            <a:pPr algn="l">
              <a:lnSpc>
                <a:spcPts val="9034"/>
              </a:lnSpc>
            </a:pPr>
            <a:r>
              <a:rPr lang="en-US" sz="4106" i="true">
                <a:solidFill>
                  <a:srgbClr val="27231A"/>
                </a:solidFill>
                <a:latin typeface="Montserrat Italics"/>
                <a:ea typeface="Montserrat Italics"/>
                <a:cs typeface="Montserrat Italics"/>
                <a:sym typeface="Montserrat Italics"/>
              </a:rPr>
              <a:t>freedom to make independent decisions about staying in or leaving the relationship.</a:t>
            </a:r>
          </a:p>
          <a:p>
            <a:pPr algn="l">
              <a:lnSpc>
                <a:spcPts val="9034"/>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9038290" y="1267536"/>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7379795" y="-8600129"/>
            <a:ext cx="17436974" cy="17436974"/>
          </a:xfrm>
          <a:custGeom>
            <a:avLst/>
            <a:gdLst/>
            <a:ahLst/>
            <a:cxnLst/>
            <a:rect r="r" b="b" t="t" l="l"/>
            <a:pathLst>
              <a:path h="17436974" w="17436974">
                <a:moveTo>
                  <a:pt x="0" y="0"/>
                </a:moveTo>
                <a:lnTo>
                  <a:pt x="17436974" y="0"/>
                </a:lnTo>
                <a:lnTo>
                  <a:pt x="17436974"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2358111" y="9234488"/>
            <a:ext cx="13881771" cy="0"/>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7602892" y="0"/>
            <a:ext cx="3082216" cy="2157551"/>
          </a:xfrm>
          <a:custGeom>
            <a:avLst/>
            <a:gdLst/>
            <a:ahLst/>
            <a:cxnLst/>
            <a:rect r="r" b="b" t="t" l="l"/>
            <a:pathLst>
              <a:path h="2157551" w="3082216">
                <a:moveTo>
                  <a:pt x="0" y="0"/>
                </a:moveTo>
                <a:lnTo>
                  <a:pt x="3082216" y="0"/>
                </a:lnTo>
                <a:lnTo>
                  <a:pt x="3082216" y="2157551"/>
                </a:lnTo>
                <a:lnTo>
                  <a:pt x="0" y="21575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679326" y="2164874"/>
            <a:ext cx="11170158" cy="1353165"/>
          </a:xfrm>
          <a:prstGeom prst="rect">
            <a:avLst/>
          </a:prstGeom>
        </p:spPr>
        <p:txBody>
          <a:bodyPr anchor="t" rtlCol="false" tIns="0" lIns="0" bIns="0" rIns="0">
            <a:spAutoFit/>
          </a:bodyPr>
          <a:lstStyle/>
          <a:p>
            <a:pPr algn="ctr" marL="0" indent="0" lvl="0">
              <a:lnSpc>
                <a:spcPts val="8564"/>
              </a:lnSpc>
            </a:pPr>
            <a:r>
              <a:rPr lang="en-US" sz="9516">
                <a:solidFill>
                  <a:srgbClr val="27231A"/>
                </a:solidFill>
                <a:latin typeface="Funtastic"/>
                <a:ea typeface="Funtastic"/>
                <a:cs typeface="Funtastic"/>
                <a:sym typeface="Funtastic"/>
              </a:rPr>
              <a:t>Privacy</a:t>
            </a:r>
          </a:p>
        </p:txBody>
      </p:sp>
      <p:sp>
        <p:nvSpPr>
          <p:cNvPr name="TextBox 7" id="7"/>
          <p:cNvSpPr txBox="true"/>
          <p:nvPr/>
        </p:nvSpPr>
        <p:spPr>
          <a:xfrm rot="0">
            <a:off x="1698884" y="3184664"/>
            <a:ext cx="15131041" cy="5719187"/>
          </a:xfrm>
          <a:prstGeom prst="rect">
            <a:avLst/>
          </a:prstGeom>
        </p:spPr>
        <p:txBody>
          <a:bodyPr anchor="t" rtlCol="false" tIns="0" lIns="0" bIns="0" rIns="0">
            <a:spAutoFit/>
          </a:bodyPr>
          <a:lstStyle/>
          <a:p>
            <a:pPr algn="l">
              <a:lnSpc>
                <a:spcPts val="7682"/>
              </a:lnSpc>
            </a:pPr>
            <a:r>
              <a:rPr lang="en-US" sz="3492" i="true">
                <a:solidFill>
                  <a:srgbClr val="27231A"/>
                </a:solidFill>
                <a:latin typeface="Montserrat Italics"/>
                <a:ea typeface="Montserrat Italics"/>
                <a:cs typeface="Montserrat Italics"/>
                <a:sym typeface="Montserrat Italics"/>
              </a:rPr>
              <a:t>In some cases, a Sugar Daddy may exercise control over aspects </a:t>
            </a:r>
            <a:r>
              <a:rPr lang="en-US" sz="3492" i="true">
                <a:solidFill>
                  <a:srgbClr val="27231A"/>
                </a:solidFill>
                <a:latin typeface="Montserrat Italics"/>
                <a:ea typeface="Montserrat Italics"/>
                <a:cs typeface="Montserrat Italics"/>
                <a:sym typeface="Montserrat Italics"/>
              </a:rPr>
              <a:t>of the Sugar Baby’s personal life, like their social interactions or lifestyle choices. This level of control could infringe on the Sugar Baby’s right to privacy, impacting their personal freedom and sense of independence within the relationship.</a:t>
            </a:r>
          </a:p>
          <a:p>
            <a:pPr algn="l">
              <a:lnSpc>
                <a:spcPts val="7682"/>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9038290" y="1267536"/>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7379795" y="-8600129"/>
            <a:ext cx="17436974" cy="17436974"/>
          </a:xfrm>
          <a:custGeom>
            <a:avLst/>
            <a:gdLst/>
            <a:ahLst/>
            <a:cxnLst/>
            <a:rect r="r" b="b" t="t" l="l"/>
            <a:pathLst>
              <a:path h="17436974" w="17436974">
                <a:moveTo>
                  <a:pt x="0" y="0"/>
                </a:moveTo>
                <a:lnTo>
                  <a:pt x="17436974" y="0"/>
                </a:lnTo>
                <a:lnTo>
                  <a:pt x="17436974"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2358111" y="9234488"/>
            <a:ext cx="13881771" cy="0"/>
          </a:xfrm>
          <a:prstGeom prst="line">
            <a:avLst/>
          </a:prstGeom>
          <a:ln cap="flat" w="9525">
            <a:solidFill>
              <a:srgbClr val="000000"/>
            </a:solidFill>
            <a:prstDash val="solid"/>
            <a:headEnd type="none" len="sm" w="sm"/>
            <a:tailEnd type="none" len="sm" w="sm"/>
          </a:ln>
        </p:spPr>
      </p:sp>
      <p:sp>
        <p:nvSpPr>
          <p:cNvPr name="TextBox 5" id="5"/>
          <p:cNvSpPr txBox="true"/>
          <p:nvPr/>
        </p:nvSpPr>
        <p:spPr>
          <a:xfrm rot="0">
            <a:off x="3834492" y="1123950"/>
            <a:ext cx="11170158" cy="1353165"/>
          </a:xfrm>
          <a:prstGeom prst="rect">
            <a:avLst/>
          </a:prstGeom>
        </p:spPr>
        <p:txBody>
          <a:bodyPr anchor="t" rtlCol="false" tIns="0" lIns="0" bIns="0" rIns="0">
            <a:spAutoFit/>
          </a:bodyPr>
          <a:lstStyle/>
          <a:p>
            <a:pPr algn="ctr" marL="0" indent="0" lvl="0">
              <a:lnSpc>
                <a:spcPts val="8564"/>
              </a:lnSpc>
            </a:pPr>
            <a:r>
              <a:rPr lang="en-US" sz="9516">
                <a:solidFill>
                  <a:srgbClr val="27231A"/>
                </a:solidFill>
                <a:latin typeface="Funtastic"/>
                <a:ea typeface="Funtastic"/>
                <a:cs typeface="Funtastic"/>
                <a:sym typeface="Funtastic"/>
              </a:rPr>
              <a:t>Moral Intensity</a:t>
            </a:r>
          </a:p>
        </p:txBody>
      </p:sp>
      <p:sp>
        <p:nvSpPr>
          <p:cNvPr name="TextBox 6" id="6"/>
          <p:cNvSpPr txBox="true"/>
          <p:nvPr/>
        </p:nvSpPr>
        <p:spPr>
          <a:xfrm rot="0">
            <a:off x="2053659" y="4229593"/>
            <a:ext cx="14731825" cy="3297979"/>
          </a:xfrm>
          <a:prstGeom prst="rect">
            <a:avLst/>
          </a:prstGeom>
        </p:spPr>
        <p:txBody>
          <a:bodyPr anchor="t" rtlCol="false" tIns="0" lIns="0" bIns="0" rIns="0">
            <a:spAutoFit/>
          </a:bodyPr>
          <a:lstStyle/>
          <a:p>
            <a:pPr algn="l">
              <a:lnSpc>
                <a:spcPts val="9034"/>
              </a:lnSpc>
            </a:pPr>
            <a:r>
              <a:rPr lang="en-US" sz="4106" i="true">
                <a:solidFill>
                  <a:srgbClr val="27231A"/>
                </a:solidFill>
                <a:latin typeface="Montserrat Italics"/>
                <a:ea typeface="Montserrat Italics"/>
                <a:cs typeface="Montserrat Italics"/>
                <a:sym typeface="Montserrat Italics"/>
              </a:rPr>
              <a:t>It is reasonably new factor, but have significant effect on ethical decision-making.</a:t>
            </a:r>
          </a:p>
          <a:p>
            <a:pPr algn="l">
              <a:lnSpc>
                <a:spcPts val="9034"/>
              </a:lnSpc>
            </a:pPr>
          </a:p>
        </p:txBody>
      </p:sp>
      <p:sp>
        <p:nvSpPr>
          <p:cNvPr name="TextBox 7" id="7"/>
          <p:cNvSpPr txBox="true"/>
          <p:nvPr/>
        </p:nvSpPr>
        <p:spPr>
          <a:xfrm rot="0">
            <a:off x="2053659" y="2172315"/>
            <a:ext cx="14731825" cy="784225"/>
          </a:xfrm>
          <a:prstGeom prst="rect">
            <a:avLst/>
          </a:prstGeom>
        </p:spPr>
        <p:txBody>
          <a:bodyPr anchor="t" rtlCol="false" tIns="0" lIns="0" bIns="0" rIns="0">
            <a:spAutoFit/>
          </a:bodyPr>
          <a:lstStyle/>
          <a:p>
            <a:pPr algn="ctr">
              <a:lnSpc>
                <a:spcPts val="7040"/>
              </a:lnSpc>
            </a:pPr>
            <a:r>
              <a:rPr lang="en-US" sz="3200" i="true">
                <a:solidFill>
                  <a:srgbClr val="27231A"/>
                </a:solidFill>
                <a:latin typeface="Montserrat Italics"/>
                <a:ea typeface="Montserrat Italics"/>
                <a:cs typeface="Montserrat Italics"/>
                <a:sym typeface="Montserrat Italics"/>
              </a:rPr>
              <a:t>Issue-related situational influences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9038290" y="1267536"/>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7379795" y="-8600129"/>
            <a:ext cx="17436974" cy="17436974"/>
          </a:xfrm>
          <a:custGeom>
            <a:avLst/>
            <a:gdLst/>
            <a:ahLst/>
            <a:cxnLst/>
            <a:rect r="r" b="b" t="t" l="l"/>
            <a:pathLst>
              <a:path h="17436974" w="17436974">
                <a:moveTo>
                  <a:pt x="0" y="0"/>
                </a:moveTo>
                <a:lnTo>
                  <a:pt x="17436974" y="0"/>
                </a:lnTo>
                <a:lnTo>
                  <a:pt x="17436974"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2358111" y="9234488"/>
            <a:ext cx="13881771" cy="0"/>
          </a:xfrm>
          <a:prstGeom prst="line">
            <a:avLst/>
          </a:prstGeom>
          <a:ln cap="flat" w="9525">
            <a:solidFill>
              <a:srgbClr val="000000"/>
            </a:solidFill>
            <a:prstDash val="solid"/>
            <a:headEnd type="none" len="sm" w="sm"/>
            <a:tailEnd type="none" len="sm" w="sm"/>
          </a:ln>
        </p:spPr>
      </p:sp>
      <p:sp>
        <p:nvSpPr>
          <p:cNvPr name="TextBox 5" id="5"/>
          <p:cNvSpPr txBox="true"/>
          <p:nvPr/>
        </p:nvSpPr>
        <p:spPr>
          <a:xfrm rot="0">
            <a:off x="1898492" y="3018699"/>
            <a:ext cx="14731825" cy="6149975"/>
          </a:xfrm>
          <a:prstGeom prst="rect">
            <a:avLst/>
          </a:prstGeom>
        </p:spPr>
        <p:txBody>
          <a:bodyPr anchor="t" rtlCol="false" tIns="0" lIns="0" bIns="0" rIns="0">
            <a:spAutoFit/>
          </a:bodyPr>
          <a:lstStyle/>
          <a:p>
            <a:pPr algn="l">
              <a:lnSpc>
                <a:spcPts val="6159"/>
              </a:lnSpc>
            </a:pPr>
            <a:r>
              <a:rPr lang="en-US" sz="2799" i="true" b="true">
                <a:solidFill>
                  <a:srgbClr val="27231A"/>
                </a:solidFill>
                <a:latin typeface="Montserrat Bold Italics"/>
                <a:ea typeface="Montserrat Bold Italics"/>
                <a:cs typeface="Montserrat Bold Italics"/>
                <a:sym typeface="Montserrat Bold Italics"/>
              </a:rPr>
              <a:t>Magnitude of Consequences</a:t>
            </a:r>
          </a:p>
          <a:p>
            <a:pPr algn="l">
              <a:lnSpc>
                <a:spcPts val="6159"/>
              </a:lnSpc>
            </a:pPr>
            <a:r>
              <a:rPr lang="en-US" sz="2799" i="true">
                <a:solidFill>
                  <a:srgbClr val="27231A"/>
                </a:solidFill>
                <a:latin typeface="Montserrat Italics"/>
                <a:ea typeface="Montserrat Italics"/>
                <a:cs typeface="Montserrat Italics"/>
                <a:sym typeface="Montserrat Italics"/>
              </a:rPr>
              <a:t>The result of the relationship might be distinct.</a:t>
            </a:r>
          </a:p>
          <a:p>
            <a:pPr algn="l">
              <a:lnSpc>
                <a:spcPts val="6159"/>
              </a:lnSpc>
            </a:pPr>
            <a:r>
              <a:rPr lang="en-US" sz="2799" i="true">
                <a:solidFill>
                  <a:srgbClr val="27231A"/>
                </a:solidFill>
                <a:latin typeface="Montserrat Italics"/>
                <a:ea typeface="Montserrat Italics"/>
                <a:cs typeface="Montserrat Italics"/>
                <a:sym typeface="Montserrat Italics"/>
              </a:rPr>
              <a:t>Positive: gain of economic support / improvement of living standard</a:t>
            </a:r>
          </a:p>
          <a:p>
            <a:pPr algn="l">
              <a:lnSpc>
                <a:spcPts val="6159"/>
              </a:lnSpc>
            </a:pPr>
            <a:r>
              <a:rPr lang="en-US" sz="2799" i="true">
                <a:solidFill>
                  <a:srgbClr val="27231A"/>
                </a:solidFill>
                <a:latin typeface="Montserrat Italics"/>
                <a:ea typeface="Montserrat Italics"/>
                <a:cs typeface="Montserrat Italics"/>
                <a:sym typeface="Montserrat Italics"/>
              </a:rPr>
              <a:t>Negative: mental health illness / life exploitation / personal dependency</a:t>
            </a:r>
          </a:p>
          <a:p>
            <a:pPr algn="l">
              <a:lnSpc>
                <a:spcPts val="6159"/>
              </a:lnSpc>
            </a:pPr>
            <a:r>
              <a:rPr lang="en-US" sz="2799" i="true" b="true">
                <a:solidFill>
                  <a:srgbClr val="27231A"/>
                </a:solidFill>
                <a:latin typeface="Montserrat Bold Italics"/>
                <a:ea typeface="Montserrat Bold Italics"/>
                <a:cs typeface="Montserrat Bold Italics"/>
                <a:sym typeface="Montserrat Bold Italics"/>
              </a:rPr>
              <a:t>Temporal Immediacy</a:t>
            </a:r>
          </a:p>
          <a:p>
            <a:pPr algn="l">
              <a:lnSpc>
                <a:spcPts val="6159"/>
              </a:lnSpc>
            </a:pPr>
            <a:r>
              <a:rPr lang="en-US" sz="2799" i="true">
                <a:solidFill>
                  <a:srgbClr val="27231A"/>
                </a:solidFill>
                <a:latin typeface="Montserrat Italics"/>
                <a:ea typeface="Montserrat Italics"/>
                <a:cs typeface="Montserrat Italics"/>
                <a:sym typeface="Montserrat Italics"/>
              </a:rPr>
              <a:t>Immediate: vanity / promotion of class division</a:t>
            </a:r>
          </a:p>
          <a:p>
            <a:pPr algn="l">
              <a:lnSpc>
                <a:spcPts val="6159"/>
              </a:lnSpc>
            </a:pPr>
            <a:r>
              <a:rPr lang="en-US" sz="2799" i="true">
                <a:solidFill>
                  <a:srgbClr val="27231A"/>
                </a:solidFill>
                <a:latin typeface="Montserrat Italics"/>
                <a:ea typeface="Montserrat Italics"/>
                <a:cs typeface="Montserrat Italics"/>
                <a:sym typeface="Montserrat Italics"/>
              </a:rPr>
              <a:t>Long-term: social stigma / emotional damage</a:t>
            </a:r>
          </a:p>
          <a:p>
            <a:pPr algn="l">
              <a:lnSpc>
                <a:spcPts val="6159"/>
              </a:lnSpc>
            </a:pPr>
          </a:p>
        </p:txBody>
      </p:sp>
      <p:sp>
        <p:nvSpPr>
          <p:cNvPr name="TextBox 6" id="6"/>
          <p:cNvSpPr txBox="true"/>
          <p:nvPr/>
        </p:nvSpPr>
        <p:spPr>
          <a:xfrm rot="0">
            <a:off x="3834492" y="1123950"/>
            <a:ext cx="11170158" cy="1353165"/>
          </a:xfrm>
          <a:prstGeom prst="rect">
            <a:avLst/>
          </a:prstGeom>
        </p:spPr>
        <p:txBody>
          <a:bodyPr anchor="t" rtlCol="false" tIns="0" lIns="0" bIns="0" rIns="0">
            <a:spAutoFit/>
          </a:bodyPr>
          <a:lstStyle/>
          <a:p>
            <a:pPr algn="ctr" marL="0" indent="0" lvl="0">
              <a:lnSpc>
                <a:spcPts val="8564"/>
              </a:lnSpc>
            </a:pPr>
            <a:r>
              <a:rPr lang="en-US" sz="9516">
                <a:solidFill>
                  <a:srgbClr val="27231A"/>
                </a:solidFill>
                <a:latin typeface="Funtastic"/>
                <a:ea typeface="Funtastic"/>
                <a:cs typeface="Funtastic"/>
                <a:sym typeface="Funtastic"/>
              </a:rPr>
              <a:t>Moral Intensity</a:t>
            </a:r>
          </a:p>
        </p:txBody>
      </p:sp>
      <p:sp>
        <p:nvSpPr>
          <p:cNvPr name="TextBox 7" id="7"/>
          <p:cNvSpPr txBox="true"/>
          <p:nvPr/>
        </p:nvSpPr>
        <p:spPr>
          <a:xfrm rot="0">
            <a:off x="2053659" y="2172315"/>
            <a:ext cx="14731825" cy="784225"/>
          </a:xfrm>
          <a:prstGeom prst="rect">
            <a:avLst/>
          </a:prstGeom>
        </p:spPr>
        <p:txBody>
          <a:bodyPr anchor="t" rtlCol="false" tIns="0" lIns="0" bIns="0" rIns="0">
            <a:spAutoFit/>
          </a:bodyPr>
          <a:lstStyle/>
          <a:p>
            <a:pPr algn="ctr">
              <a:lnSpc>
                <a:spcPts val="7040"/>
              </a:lnSpc>
            </a:pPr>
            <a:r>
              <a:rPr lang="en-US" sz="3200" i="true">
                <a:solidFill>
                  <a:srgbClr val="27231A"/>
                </a:solidFill>
                <a:latin typeface="Montserrat Italics"/>
                <a:ea typeface="Montserrat Italics"/>
                <a:cs typeface="Montserrat Italics"/>
                <a:sym typeface="Montserrat Italics"/>
              </a:rPr>
              <a:t>Issue-related situational influences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8960961" y="1849396"/>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7379795" y="-8600129"/>
            <a:ext cx="17436974" cy="17436974"/>
          </a:xfrm>
          <a:custGeom>
            <a:avLst/>
            <a:gdLst/>
            <a:ahLst/>
            <a:cxnLst/>
            <a:rect r="r" b="b" t="t" l="l"/>
            <a:pathLst>
              <a:path h="17436974" w="17436974">
                <a:moveTo>
                  <a:pt x="0" y="0"/>
                </a:moveTo>
                <a:lnTo>
                  <a:pt x="17436974" y="0"/>
                </a:lnTo>
                <a:lnTo>
                  <a:pt x="17436974"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931051" y="1597221"/>
            <a:ext cx="4126907" cy="765251"/>
            <a:chOff x="0" y="0"/>
            <a:chExt cx="4086190" cy="757701"/>
          </a:xfrm>
        </p:grpSpPr>
        <p:sp>
          <p:nvSpPr>
            <p:cNvPr name="Freeform 5" id="5"/>
            <p:cNvSpPr/>
            <p:nvPr/>
          </p:nvSpPr>
          <p:spPr>
            <a:xfrm flipH="false" flipV="false" rot="0">
              <a:off x="0" y="0"/>
              <a:ext cx="4086191" cy="757701"/>
            </a:xfrm>
            <a:custGeom>
              <a:avLst/>
              <a:gdLst/>
              <a:ahLst/>
              <a:cxnLst/>
              <a:rect r="r" b="b" t="t" l="l"/>
              <a:pathLst>
                <a:path h="757701" w="4086191">
                  <a:moveTo>
                    <a:pt x="187596" y="0"/>
                  </a:moveTo>
                  <a:lnTo>
                    <a:pt x="3898594" y="0"/>
                  </a:lnTo>
                  <a:cubicBezTo>
                    <a:pt x="3948348" y="0"/>
                    <a:pt x="3996064" y="19765"/>
                    <a:pt x="4031245" y="54946"/>
                  </a:cubicBezTo>
                  <a:cubicBezTo>
                    <a:pt x="4066426" y="90127"/>
                    <a:pt x="4086191" y="137843"/>
                    <a:pt x="4086191" y="187596"/>
                  </a:cubicBezTo>
                  <a:lnTo>
                    <a:pt x="4086191" y="570105"/>
                  </a:lnTo>
                  <a:cubicBezTo>
                    <a:pt x="4086191" y="673711"/>
                    <a:pt x="4002201" y="757701"/>
                    <a:pt x="3898594" y="757701"/>
                  </a:cubicBezTo>
                  <a:lnTo>
                    <a:pt x="187596" y="757701"/>
                  </a:lnTo>
                  <a:cubicBezTo>
                    <a:pt x="83990" y="757701"/>
                    <a:pt x="0" y="673711"/>
                    <a:pt x="0" y="570105"/>
                  </a:cubicBezTo>
                  <a:lnTo>
                    <a:pt x="0" y="187596"/>
                  </a:lnTo>
                  <a:cubicBezTo>
                    <a:pt x="0" y="83990"/>
                    <a:pt x="83990" y="0"/>
                    <a:pt x="187596" y="0"/>
                  </a:cubicBezTo>
                  <a:close/>
                </a:path>
              </a:pathLst>
            </a:custGeom>
            <a:solidFill>
              <a:srgbClr val="FFFFFF"/>
            </a:solidFill>
            <a:ln w="28575" cap="rnd">
              <a:solidFill>
                <a:srgbClr val="27231A"/>
              </a:solidFill>
              <a:prstDash val="solid"/>
              <a:round/>
            </a:ln>
          </p:spPr>
        </p:sp>
        <p:sp>
          <p:nvSpPr>
            <p:cNvPr name="TextBox 6" id="6"/>
            <p:cNvSpPr txBox="true"/>
            <p:nvPr/>
          </p:nvSpPr>
          <p:spPr>
            <a:xfrm>
              <a:off x="0" y="-38100"/>
              <a:ext cx="4086190" cy="795801"/>
            </a:xfrm>
            <a:prstGeom prst="rect">
              <a:avLst/>
            </a:prstGeom>
          </p:spPr>
          <p:txBody>
            <a:bodyPr anchor="ctr" rtlCol="false" tIns="50800" lIns="50800" bIns="50800" rIns="50800"/>
            <a:lstStyle/>
            <a:p>
              <a:pPr algn="ctr">
                <a:lnSpc>
                  <a:spcPts val="2140"/>
                </a:lnSpc>
              </a:pPr>
            </a:p>
          </p:txBody>
        </p:sp>
      </p:grpSp>
      <p:grpSp>
        <p:nvGrpSpPr>
          <p:cNvPr name="Group 7" id="7"/>
          <p:cNvGrpSpPr/>
          <p:nvPr/>
        </p:nvGrpSpPr>
        <p:grpSpPr>
          <a:xfrm rot="0">
            <a:off x="2780595" y="1490619"/>
            <a:ext cx="4126907" cy="717555"/>
            <a:chOff x="0" y="0"/>
            <a:chExt cx="4086190" cy="710475"/>
          </a:xfrm>
        </p:grpSpPr>
        <p:sp>
          <p:nvSpPr>
            <p:cNvPr name="Freeform 8" id="8"/>
            <p:cNvSpPr/>
            <p:nvPr/>
          </p:nvSpPr>
          <p:spPr>
            <a:xfrm flipH="false" flipV="false" rot="0">
              <a:off x="0" y="0"/>
              <a:ext cx="4086191" cy="710475"/>
            </a:xfrm>
            <a:custGeom>
              <a:avLst/>
              <a:gdLst/>
              <a:ahLst/>
              <a:cxnLst/>
              <a:rect r="r" b="b" t="t" l="l"/>
              <a:pathLst>
                <a:path h="710475" w="4086191">
                  <a:moveTo>
                    <a:pt x="187596" y="0"/>
                  </a:moveTo>
                  <a:lnTo>
                    <a:pt x="3898594" y="0"/>
                  </a:lnTo>
                  <a:cubicBezTo>
                    <a:pt x="3948348" y="0"/>
                    <a:pt x="3996064" y="19765"/>
                    <a:pt x="4031245" y="54946"/>
                  </a:cubicBezTo>
                  <a:cubicBezTo>
                    <a:pt x="4066426" y="90127"/>
                    <a:pt x="4086191" y="137843"/>
                    <a:pt x="4086191" y="187596"/>
                  </a:cubicBezTo>
                  <a:lnTo>
                    <a:pt x="4086191" y="522879"/>
                  </a:lnTo>
                  <a:cubicBezTo>
                    <a:pt x="4086191" y="626486"/>
                    <a:pt x="4002201" y="710475"/>
                    <a:pt x="3898594" y="710475"/>
                  </a:cubicBezTo>
                  <a:lnTo>
                    <a:pt x="187596" y="710475"/>
                  </a:lnTo>
                  <a:cubicBezTo>
                    <a:pt x="83990" y="710475"/>
                    <a:pt x="0" y="626486"/>
                    <a:pt x="0" y="522879"/>
                  </a:cubicBezTo>
                  <a:lnTo>
                    <a:pt x="0" y="187596"/>
                  </a:lnTo>
                  <a:cubicBezTo>
                    <a:pt x="0" y="83990"/>
                    <a:pt x="83990" y="0"/>
                    <a:pt x="187596" y="0"/>
                  </a:cubicBezTo>
                  <a:close/>
                </a:path>
              </a:pathLst>
            </a:custGeom>
            <a:solidFill>
              <a:srgbClr val="FFFFFF"/>
            </a:solidFill>
            <a:ln w="28575" cap="rnd">
              <a:solidFill>
                <a:srgbClr val="27231A"/>
              </a:solidFill>
              <a:prstDash val="solid"/>
              <a:round/>
            </a:ln>
          </p:spPr>
        </p:sp>
        <p:sp>
          <p:nvSpPr>
            <p:cNvPr name="TextBox 9" id="9"/>
            <p:cNvSpPr txBox="true"/>
            <p:nvPr/>
          </p:nvSpPr>
          <p:spPr>
            <a:xfrm>
              <a:off x="0" y="-38100"/>
              <a:ext cx="4086190" cy="748575"/>
            </a:xfrm>
            <a:prstGeom prst="rect">
              <a:avLst/>
            </a:prstGeom>
          </p:spPr>
          <p:txBody>
            <a:bodyPr anchor="ctr" rtlCol="false" tIns="50800" lIns="50800" bIns="50800" rIns="50800"/>
            <a:lstStyle/>
            <a:p>
              <a:pPr algn="ctr">
                <a:lnSpc>
                  <a:spcPts val="2140"/>
                </a:lnSpc>
              </a:pPr>
            </a:p>
          </p:txBody>
        </p:sp>
      </p:grpSp>
      <p:sp>
        <p:nvSpPr>
          <p:cNvPr name="TextBox 10" id="10"/>
          <p:cNvSpPr txBox="true"/>
          <p:nvPr/>
        </p:nvSpPr>
        <p:spPr>
          <a:xfrm rot="0">
            <a:off x="2931051" y="1625796"/>
            <a:ext cx="3825995" cy="475775"/>
          </a:xfrm>
          <a:prstGeom prst="rect">
            <a:avLst/>
          </a:prstGeom>
        </p:spPr>
        <p:txBody>
          <a:bodyPr anchor="t" rtlCol="false" tIns="0" lIns="0" bIns="0" rIns="0">
            <a:spAutoFit/>
          </a:bodyPr>
          <a:lstStyle/>
          <a:p>
            <a:pPr algn="ctr" marL="0" indent="0" lvl="0">
              <a:lnSpc>
                <a:spcPts val="1856"/>
              </a:lnSpc>
            </a:pPr>
            <a:r>
              <a:rPr lang="en-US" sz="1856" i="true">
                <a:solidFill>
                  <a:srgbClr val="27231A"/>
                </a:solidFill>
                <a:latin typeface="Montserrat Italics"/>
                <a:ea typeface="Montserrat Italics"/>
                <a:cs typeface="Montserrat Italics"/>
                <a:sym typeface="Montserrat Italics"/>
              </a:rPr>
              <a:t>Presented by Yung Hui Ting Angel</a:t>
            </a:r>
          </a:p>
        </p:txBody>
      </p:sp>
      <p:sp>
        <p:nvSpPr>
          <p:cNvPr name="AutoShape 11" id="11"/>
          <p:cNvSpPr/>
          <p:nvPr/>
        </p:nvSpPr>
        <p:spPr>
          <a:xfrm rot="0">
            <a:off x="2358111" y="9229725"/>
            <a:ext cx="13881771" cy="0"/>
          </a:xfrm>
          <a:prstGeom prst="line">
            <a:avLst/>
          </a:prstGeom>
          <a:ln cap="flat" w="9525">
            <a:solidFill>
              <a:srgbClr val="000000"/>
            </a:solidFill>
            <a:prstDash val="solid"/>
            <a:headEnd type="none" len="sm" w="sm"/>
            <a:tailEnd type="none" len="sm" w="sm"/>
          </a:ln>
        </p:spPr>
      </p:sp>
      <p:sp>
        <p:nvSpPr>
          <p:cNvPr name="TextBox 12" id="12"/>
          <p:cNvSpPr txBox="true"/>
          <p:nvPr/>
        </p:nvSpPr>
        <p:spPr>
          <a:xfrm rot="0">
            <a:off x="2358111" y="3740149"/>
            <a:ext cx="13571779" cy="2741806"/>
          </a:xfrm>
          <a:prstGeom prst="rect">
            <a:avLst/>
          </a:prstGeom>
        </p:spPr>
        <p:txBody>
          <a:bodyPr anchor="t" rtlCol="false" tIns="0" lIns="0" bIns="0" rIns="0">
            <a:spAutoFit/>
          </a:bodyPr>
          <a:lstStyle/>
          <a:p>
            <a:pPr algn="ctr" marL="0" indent="0" lvl="0">
              <a:lnSpc>
                <a:spcPts val="17945"/>
              </a:lnSpc>
            </a:pPr>
            <a:r>
              <a:rPr lang="en-US" sz="17945">
                <a:solidFill>
                  <a:srgbClr val="27231A"/>
                </a:solidFill>
                <a:latin typeface="Funtastic"/>
                <a:ea typeface="Funtastic"/>
                <a:cs typeface="Funtastic"/>
                <a:sym typeface="Funtastic"/>
              </a:rPr>
              <a:t>Introduction</a:t>
            </a:r>
          </a:p>
        </p:txBody>
      </p:sp>
      <p:grpSp>
        <p:nvGrpSpPr>
          <p:cNvPr name="Group 13" id="13"/>
          <p:cNvGrpSpPr/>
          <p:nvPr/>
        </p:nvGrpSpPr>
        <p:grpSpPr>
          <a:xfrm rot="0">
            <a:off x="16081050" y="8836846"/>
            <a:ext cx="1178250" cy="1584819"/>
            <a:chOff x="0" y="0"/>
            <a:chExt cx="660400" cy="888279"/>
          </a:xfrm>
        </p:grpSpPr>
        <p:sp>
          <p:nvSpPr>
            <p:cNvPr name="Freeform 14" id="14"/>
            <p:cNvSpPr/>
            <p:nvPr/>
          </p:nvSpPr>
          <p:spPr>
            <a:xfrm flipH="false" flipV="false" rot="0">
              <a:off x="0" y="0"/>
              <a:ext cx="660400" cy="888279"/>
            </a:xfrm>
            <a:custGeom>
              <a:avLst/>
              <a:gdLst/>
              <a:ahLst/>
              <a:cxnLst/>
              <a:rect r="r" b="b" t="t" l="l"/>
              <a:pathLst>
                <a:path h="888279"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0179"/>
                  </a:cubicBezTo>
                  <a:lnTo>
                    <a:pt x="660400" y="888279"/>
                  </a:lnTo>
                  <a:lnTo>
                    <a:pt x="0" y="888279"/>
                  </a:lnTo>
                  <a:lnTo>
                    <a:pt x="0" y="330593"/>
                  </a:lnTo>
                  <a:cubicBezTo>
                    <a:pt x="1782" y="185660"/>
                    <a:pt x="93019" y="64045"/>
                    <a:pt x="220252" y="19070"/>
                  </a:cubicBezTo>
                  <a:close/>
                </a:path>
              </a:pathLst>
            </a:custGeom>
            <a:solidFill>
              <a:srgbClr val="27231A"/>
            </a:solidFill>
          </p:spPr>
        </p:sp>
        <p:sp>
          <p:nvSpPr>
            <p:cNvPr name="TextBox 15" id="15"/>
            <p:cNvSpPr txBox="true"/>
            <p:nvPr/>
          </p:nvSpPr>
          <p:spPr>
            <a:xfrm>
              <a:off x="0" y="88900"/>
              <a:ext cx="660400" cy="799379"/>
            </a:xfrm>
            <a:prstGeom prst="rect">
              <a:avLst/>
            </a:prstGeom>
          </p:spPr>
          <p:txBody>
            <a:bodyPr anchor="ctr" rtlCol="false" tIns="50800" lIns="50800" bIns="50800" rIns="50800"/>
            <a:lstStyle/>
            <a:p>
              <a:pPr algn="ctr">
                <a:lnSpc>
                  <a:spcPts val="2140"/>
                </a:lnSpc>
              </a:pPr>
            </a:p>
          </p:txBody>
        </p:sp>
      </p:grpSp>
      <p:sp>
        <p:nvSpPr>
          <p:cNvPr name="TextBox 16" id="16"/>
          <p:cNvSpPr txBox="true"/>
          <p:nvPr/>
        </p:nvSpPr>
        <p:spPr>
          <a:xfrm rot="0">
            <a:off x="16156377" y="9349084"/>
            <a:ext cx="1027595" cy="463777"/>
          </a:xfrm>
          <a:prstGeom prst="rect">
            <a:avLst/>
          </a:prstGeom>
        </p:spPr>
        <p:txBody>
          <a:bodyPr anchor="t" rtlCol="false" tIns="0" lIns="0" bIns="0" rIns="0">
            <a:spAutoFit/>
          </a:bodyPr>
          <a:lstStyle/>
          <a:p>
            <a:pPr algn="ctr">
              <a:lnSpc>
                <a:spcPts val="2896"/>
              </a:lnSpc>
            </a:pPr>
            <a:r>
              <a:rPr lang="en-US" sz="3368">
                <a:solidFill>
                  <a:srgbClr val="FFFFFF"/>
                </a:solidFill>
                <a:latin typeface="Funtastic"/>
                <a:ea typeface="Funtastic"/>
                <a:cs typeface="Funtastic"/>
                <a:sym typeface="Funtastic"/>
              </a:rPr>
              <a:t>01</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9038290" y="1267536"/>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7379795" y="-8600129"/>
            <a:ext cx="17436974" cy="17436974"/>
          </a:xfrm>
          <a:custGeom>
            <a:avLst/>
            <a:gdLst/>
            <a:ahLst/>
            <a:cxnLst/>
            <a:rect r="r" b="b" t="t" l="l"/>
            <a:pathLst>
              <a:path h="17436974" w="17436974">
                <a:moveTo>
                  <a:pt x="0" y="0"/>
                </a:moveTo>
                <a:lnTo>
                  <a:pt x="17436974" y="0"/>
                </a:lnTo>
                <a:lnTo>
                  <a:pt x="17436974"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2358111" y="9234488"/>
            <a:ext cx="13881771" cy="0"/>
          </a:xfrm>
          <a:prstGeom prst="line">
            <a:avLst/>
          </a:prstGeom>
          <a:ln cap="flat" w="9525">
            <a:solidFill>
              <a:srgbClr val="000000"/>
            </a:solidFill>
            <a:prstDash val="solid"/>
            <a:headEnd type="none" len="sm" w="sm"/>
            <a:tailEnd type="none" len="sm" w="sm"/>
          </a:ln>
        </p:spPr>
      </p:sp>
      <p:sp>
        <p:nvSpPr>
          <p:cNvPr name="TextBox 5" id="5"/>
          <p:cNvSpPr txBox="true"/>
          <p:nvPr/>
        </p:nvSpPr>
        <p:spPr>
          <a:xfrm rot="0">
            <a:off x="1898492" y="3018699"/>
            <a:ext cx="14731825" cy="6149975"/>
          </a:xfrm>
          <a:prstGeom prst="rect">
            <a:avLst/>
          </a:prstGeom>
        </p:spPr>
        <p:txBody>
          <a:bodyPr anchor="t" rtlCol="false" tIns="0" lIns="0" bIns="0" rIns="0">
            <a:spAutoFit/>
          </a:bodyPr>
          <a:lstStyle/>
          <a:p>
            <a:pPr algn="l">
              <a:lnSpc>
                <a:spcPts val="6159"/>
              </a:lnSpc>
            </a:pPr>
            <a:r>
              <a:rPr lang="en-US" sz="2799" i="true" b="true">
                <a:solidFill>
                  <a:srgbClr val="27231A"/>
                </a:solidFill>
                <a:latin typeface="Montserrat Bold Italics"/>
                <a:ea typeface="Montserrat Bold Italics"/>
                <a:cs typeface="Montserrat Bold Italics"/>
                <a:sym typeface="Montserrat Bold Italics"/>
              </a:rPr>
              <a:t>Social Consensus</a:t>
            </a:r>
          </a:p>
          <a:p>
            <a:pPr algn="l">
              <a:lnSpc>
                <a:spcPts val="6159"/>
              </a:lnSpc>
            </a:pPr>
            <a:r>
              <a:rPr lang="en-US" sz="2799" i="true">
                <a:solidFill>
                  <a:srgbClr val="27231A"/>
                </a:solidFill>
                <a:latin typeface="Montserrat Italics"/>
                <a:ea typeface="Montserrat Italics"/>
                <a:cs typeface="Montserrat Italics"/>
                <a:sym typeface="Montserrat Italics"/>
              </a:rPr>
              <a:t>It varies between different cultures and eras of society.</a:t>
            </a:r>
          </a:p>
          <a:p>
            <a:pPr algn="l">
              <a:lnSpc>
                <a:spcPts val="6159"/>
              </a:lnSpc>
            </a:pPr>
            <a:r>
              <a:rPr lang="en-US" sz="2799" i="true">
                <a:solidFill>
                  <a:srgbClr val="27231A"/>
                </a:solidFill>
                <a:latin typeface="Montserrat Italics"/>
                <a:ea typeface="Montserrat Italics"/>
                <a:cs typeface="Montserrat Italics"/>
                <a:sym typeface="Montserrat Italics"/>
              </a:rPr>
              <a:t>Some cultures might accept sugar daddies or even are ideal, but some don’t.</a:t>
            </a:r>
          </a:p>
          <a:p>
            <a:pPr algn="l">
              <a:lnSpc>
                <a:spcPts val="6159"/>
              </a:lnSpc>
            </a:pPr>
          </a:p>
          <a:p>
            <a:pPr algn="l">
              <a:lnSpc>
                <a:spcPts val="6159"/>
              </a:lnSpc>
            </a:pPr>
            <a:r>
              <a:rPr lang="en-US" sz="2799" i="true" b="true">
                <a:solidFill>
                  <a:srgbClr val="27231A"/>
                </a:solidFill>
                <a:latin typeface="Montserrat Bold Italics"/>
                <a:ea typeface="Montserrat Bold Italics"/>
                <a:cs typeface="Montserrat Bold Italics"/>
                <a:sym typeface="Montserrat Bold Italics"/>
              </a:rPr>
              <a:t>Proximity</a:t>
            </a:r>
          </a:p>
          <a:p>
            <a:pPr algn="l">
              <a:lnSpc>
                <a:spcPts val="6159"/>
              </a:lnSpc>
            </a:pPr>
            <a:r>
              <a:rPr lang="en-US" sz="2799" i="true">
                <a:solidFill>
                  <a:srgbClr val="27231A"/>
                </a:solidFill>
                <a:latin typeface="Montserrat Italics"/>
                <a:ea typeface="Montserrat Italics"/>
                <a:cs typeface="Montserrat Italics"/>
                <a:sym typeface="Montserrat Italics"/>
              </a:rPr>
              <a:t>A social circle could normalise the phenomenon of “Sugar Daddy”.</a:t>
            </a:r>
          </a:p>
          <a:p>
            <a:pPr algn="l">
              <a:lnSpc>
                <a:spcPts val="6159"/>
              </a:lnSpc>
            </a:pPr>
            <a:r>
              <a:rPr lang="en-US" sz="2799" i="true">
                <a:solidFill>
                  <a:srgbClr val="27231A"/>
                </a:solidFill>
                <a:latin typeface="Montserrat Italics"/>
                <a:ea typeface="Montserrat Italics"/>
                <a:cs typeface="Montserrat Italics"/>
                <a:sym typeface="Montserrat Italics"/>
              </a:rPr>
              <a:t>It would encourage others to follow without personal consideration.</a:t>
            </a:r>
          </a:p>
          <a:p>
            <a:pPr algn="l">
              <a:lnSpc>
                <a:spcPts val="6159"/>
              </a:lnSpc>
            </a:pPr>
          </a:p>
        </p:txBody>
      </p:sp>
      <p:sp>
        <p:nvSpPr>
          <p:cNvPr name="TextBox 6" id="6"/>
          <p:cNvSpPr txBox="true"/>
          <p:nvPr/>
        </p:nvSpPr>
        <p:spPr>
          <a:xfrm rot="0">
            <a:off x="3834492" y="1123950"/>
            <a:ext cx="11170158" cy="1353165"/>
          </a:xfrm>
          <a:prstGeom prst="rect">
            <a:avLst/>
          </a:prstGeom>
        </p:spPr>
        <p:txBody>
          <a:bodyPr anchor="t" rtlCol="false" tIns="0" lIns="0" bIns="0" rIns="0">
            <a:spAutoFit/>
          </a:bodyPr>
          <a:lstStyle/>
          <a:p>
            <a:pPr algn="ctr" marL="0" indent="0" lvl="0">
              <a:lnSpc>
                <a:spcPts val="8564"/>
              </a:lnSpc>
            </a:pPr>
            <a:r>
              <a:rPr lang="en-US" sz="9516">
                <a:solidFill>
                  <a:srgbClr val="27231A"/>
                </a:solidFill>
                <a:latin typeface="Funtastic"/>
                <a:ea typeface="Funtastic"/>
                <a:cs typeface="Funtastic"/>
                <a:sym typeface="Funtastic"/>
              </a:rPr>
              <a:t>Moral Intensity</a:t>
            </a:r>
          </a:p>
        </p:txBody>
      </p:sp>
      <p:sp>
        <p:nvSpPr>
          <p:cNvPr name="TextBox 7" id="7"/>
          <p:cNvSpPr txBox="true"/>
          <p:nvPr/>
        </p:nvSpPr>
        <p:spPr>
          <a:xfrm rot="0">
            <a:off x="2053659" y="2172315"/>
            <a:ext cx="14731825" cy="784225"/>
          </a:xfrm>
          <a:prstGeom prst="rect">
            <a:avLst/>
          </a:prstGeom>
        </p:spPr>
        <p:txBody>
          <a:bodyPr anchor="t" rtlCol="false" tIns="0" lIns="0" bIns="0" rIns="0">
            <a:spAutoFit/>
          </a:bodyPr>
          <a:lstStyle/>
          <a:p>
            <a:pPr algn="ctr">
              <a:lnSpc>
                <a:spcPts val="7040"/>
              </a:lnSpc>
            </a:pPr>
            <a:r>
              <a:rPr lang="en-US" sz="3200" i="true">
                <a:solidFill>
                  <a:srgbClr val="27231A"/>
                </a:solidFill>
                <a:latin typeface="Montserrat Italics"/>
                <a:ea typeface="Montserrat Italics"/>
                <a:cs typeface="Montserrat Italics"/>
                <a:sym typeface="Montserrat Italics"/>
              </a:rPr>
              <a:t>Issue-related situational influences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8960961" y="1849396"/>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6135873" y="-7689787"/>
            <a:ext cx="17436974" cy="17436974"/>
          </a:xfrm>
          <a:custGeom>
            <a:avLst/>
            <a:gdLst/>
            <a:ahLst/>
            <a:cxnLst/>
            <a:rect r="r" b="b" t="t" l="l"/>
            <a:pathLst>
              <a:path h="17436974" w="17436974">
                <a:moveTo>
                  <a:pt x="0" y="0"/>
                </a:moveTo>
                <a:lnTo>
                  <a:pt x="17436974" y="0"/>
                </a:lnTo>
                <a:lnTo>
                  <a:pt x="17436974" y="17436974"/>
                </a:lnTo>
                <a:lnTo>
                  <a:pt x="0" y="17436974"/>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2358111" y="9229725"/>
            <a:ext cx="13881771" cy="0"/>
          </a:xfrm>
          <a:prstGeom prst="line">
            <a:avLst/>
          </a:prstGeom>
          <a:ln cap="flat" w="9525">
            <a:solidFill>
              <a:srgbClr val="000000"/>
            </a:solidFill>
            <a:prstDash val="solid"/>
            <a:headEnd type="none" len="sm" w="sm"/>
            <a:tailEnd type="none" len="sm" w="sm"/>
          </a:ln>
        </p:spPr>
      </p:sp>
      <p:sp>
        <p:nvSpPr>
          <p:cNvPr name="TextBox 5" id="5"/>
          <p:cNvSpPr txBox="true"/>
          <p:nvPr/>
        </p:nvSpPr>
        <p:spPr>
          <a:xfrm rot="0">
            <a:off x="2358111" y="3374405"/>
            <a:ext cx="13571779" cy="3473295"/>
          </a:xfrm>
          <a:prstGeom prst="rect">
            <a:avLst/>
          </a:prstGeom>
        </p:spPr>
        <p:txBody>
          <a:bodyPr anchor="t" rtlCol="false" tIns="0" lIns="0" bIns="0" rIns="0">
            <a:spAutoFit/>
          </a:bodyPr>
          <a:lstStyle/>
          <a:p>
            <a:pPr algn="l" marL="0" indent="0" lvl="0">
              <a:lnSpc>
                <a:spcPts val="22743"/>
              </a:lnSpc>
            </a:pPr>
            <a:r>
              <a:rPr lang="en-US" sz="22743">
                <a:solidFill>
                  <a:srgbClr val="27231A"/>
                </a:solidFill>
                <a:latin typeface="Funtastic"/>
                <a:ea typeface="Funtastic"/>
                <a:cs typeface="Funtastic"/>
                <a:sym typeface="Funtastic"/>
              </a:rPr>
              <a:t>Reflection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grpSp>
        <p:nvGrpSpPr>
          <p:cNvPr name="Group 2" id="2"/>
          <p:cNvGrpSpPr/>
          <p:nvPr/>
        </p:nvGrpSpPr>
        <p:grpSpPr>
          <a:xfrm rot="0">
            <a:off x="5013756" y="1028700"/>
            <a:ext cx="11789875" cy="8125358"/>
            <a:chOff x="0" y="0"/>
            <a:chExt cx="1541948" cy="1062681"/>
          </a:xfrm>
        </p:grpSpPr>
        <p:sp>
          <p:nvSpPr>
            <p:cNvPr name="Freeform 3" id="3"/>
            <p:cNvSpPr/>
            <p:nvPr/>
          </p:nvSpPr>
          <p:spPr>
            <a:xfrm flipH="false" flipV="false" rot="0">
              <a:off x="0" y="0"/>
              <a:ext cx="1541948" cy="1062681"/>
            </a:xfrm>
            <a:custGeom>
              <a:avLst/>
              <a:gdLst/>
              <a:ahLst/>
              <a:cxnLst/>
              <a:rect r="r" b="b" t="t" l="l"/>
              <a:pathLst>
                <a:path h="1062681" w="1541948">
                  <a:moveTo>
                    <a:pt x="0" y="0"/>
                  </a:moveTo>
                  <a:lnTo>
                    <a:pt x="1541948" y="0"/>
                  </a:lnTo>
                  <a:lnTo>
                    <a:pt x="1541948" y="1062681"/>
                  </a:lnTo>
                  <a:lnTo>
                    <a:pt x="0" y="1062681"/>
                  </a:lnTo>
                  <a:close/>
                </a:path>
              </a:pathLst>
            </a:custGeom>
            <a:solidFill>
              <a:srgbClr val="FFFCF6"/>
            </a:solidFill>
          </p:spPr>
        </p:sp>
      </p:grpSp>
      <p:sp>
        <p:nvSpPr>
          <p:cNvPr name="AutoShape 4" id="4"/>
          <p:cNvSpPr/>
          <p:nvPr/>
        </p:nvSpPr>
        <p:spPr>
          <a:xfrm rot="0">
            <a:off x="2358111" y="9229725"/>
            <a:ext cx="13881771" cy="0"/>
          </a:xfrm>
          <a:prstGeom prst="line">
            <a:avLst/>
          </a:prstGeom>
          <a:ln cap="flat" w="9525">
            <a:solidFill>
              <a:srgbClr val="FFFFFF"/>
            </a:solidFill>
            <a:prstDash val="solid"/>
            <a:headEnd type="none" len="sm" w="sm"/>
            <a:tailEnd type="none" len="sm" w="sm"/>
          </a:ln>
        </p:spPr>
      </p:sp>
      <p:sp>
        <p:nvSpPr>
          <p:cNvPr name="Freeform 5" id="5"/>
          <p:cNvSpPr/>
          <p:nvPr/>
        </p:nvSpPr>
        <p:spPr>
          <a:xfrm flipH="false" flipV="false" rot="0">
            <a:off x="2804562" y="2045100"/>
            <a:ext cx="6339438" cy="6196801"/>
          </a:xfrm>
          <a:custGeom>
            <a:avLst/>
            <a:gdLst/>
            <a:ahLst/>
            <a:cxnLst/>
            <a:rect r="r" b="b" t="t" l="l"/>
            <a:pathLst>
              <a:path h="6196801" w="6339438">
                <a:moveTo>
                  <a:pt x="0" y="0"/>
                </a:moveTo>
                <a:lnTo>
                  <a:pt x="6339438" y="0"/>
                </a:lnTo>
                <a:lnTo>
                  <a:pt x="6339438" y="6196800"/>
                </a:lnTo>
                <a:lnTo>
                  <a:pt x="0" y="6196800"/>
                </a:lnTo>
                <a:lnTo>
                  <a:pt x="0" y="0"/>
                </a:lnTo>
                <a:close/>
              </a:path>
            </a:pathLst>
          </a:custGeom>
          <a:blipFill>
            <a:blip r:embed="rId2"/>
            <a:stretch>
              <a:fillRect l="0" t="0" r="0" b="0"/>
            </a:stretch>
          </a:blipFill>
        </p:spPr>
      </p:sp>
      <p:sp>
        <p:nvSpPr>
          <p:cNvPr name="TextBox 6" id="6"/>
          <p:cNvSpPr txBox="true"/>
          <p:nvPr/>
        </p:nvSpPr>
        <p:spPr>
          <a:xfrm rot="0">
            <a:off x="9969829" y="3498768"/>
            <a:ext cx="5993094" cy="3346614"/>
          </a:xfrm>
          <a:prstGeom prst="rect">
            <a:avLst/>
          </a:prstGeom>
        </p:spPr>
        <p:txBody>
          <a:bodyPr anchor="t" rtlCol="false" tIns="0" lIns="0" bIns="0" rIns="0">
            <a:spAutoFit/>
          </a:bodyPr>
          <a:lstStyle/>
          <a:p>
            <a:pPr algn="l">
              <a:lnSpc>
                <a:spcPts val="6208"/>
              </a:lnSpc>
            </a:pPr>
            <a:r>
              <a:rPr lang="en-US" sz="6898">
                <a:solidFill>
                  <a:srgbClr val="27231A"/>
                </a:solidFill>
                <a:latin typeface="Funtastic"/>
                <a:ea typeface="Funtastic"/>
                <a:cs typeface="Funtastic"/>
                <a:sym typeface="Funtastic"/>
              </a:rPr>
              <a:t>What is the right thing  we should do?</a:t>
            </a:r>
          </a:p>
          <a:p>
            <a:pPr algn="l" marL="0" indent="0" lvl="0">
              <a:lnSpc>
                <a:spcPts val="6208"/>
              </a:lnSpc>
            </a:pPr>
          </a:p>
        </p:txBody>
      </p:sp>
      <p:grpSp>
        <p:nvGrpSpPr>
          <p:cNvPr name="Group 7" id="7"/>
          <p:cNvGrpSpPr/>
          <p:nvPr/>
        </p:nvGrpSpPr>
        <p:grpSpPr>
          <a:xfrm rot="0">
            <a:off x="12112974" y="1999904"/>
            <a:ext cx="4126907" cy="765251"/>
            <a:chOff x="0" y="0"/>
            <a:chExt cx="4086190" cy="757701"/>
          </a:xfrm>
        </p:grpSpPr>
        <p:sp>
          <p:nvSpPr>
            <p:cNvPr name="Freeform 8" id="8"/>
            <p:cNvSpPr/>
            <p:nvPr/>
          </p:nvSpPr>
          <p:spPr>
            <a:xfrm flipH="false" flipV="false" rot="0">
              <a:off x="0" y="0"/>
              <a:ext cx="4086191" cy="757701"/>
            </a:xfrm>
            <a:custGeom>
              <a:avLst/>
              <a:gdLst/>
              <a:ahLst/>
              <a:cxnLst/>
              <a:rect r="r" b="b" t="t" l="l"/>
              <a:pathLst>
                <a:path h="757701" w="4086191">
                  <a:moveTo>
                    <a:pt x="187596" y="0"/>
                  </a:moveTo>
                  <a:lnTo>
                    <a:pt x="3898594" y="0"/>
                  </a:lnTo>
                  <a:cubicBezTo>
                    <a:pt x="3948348" y="0"/>
                    <a:pt x="3996064" y="19765"/>
                    <a:pt x="4031245" y="54946"/>
                  </a:cubicBezTo>
                  <a:cubicBezTo>
                    <a:pt x="4066426" y="90127"/>
                    <a:pt x="4086191" y="137843"/>
                    <a:pt x="4086191" y="187596"/>
                  </a:cubicBezTo>
                  <a:lnTo>
                    <a:pt x="4086191" y="570105"/>
                  </a:lnTo>
                  <a:cubicBezTo>
                    <a:pt x="4086191" y="673711"/>
                    <a:pt x="4002201" y="757701"/>
                    <a:pt x="3898594" y="757701"/>
                  </a:cubicBezTo>
                  <a:lnTo>
                    <a:pt x="187596" y="757701"/>
                  </a:lnTo>
                  <a:cubicBezTo>
                    <a:pt x="83990" y="757701"/>
                    <a:pt x="0" y="673711"/>
                    <a:pt x="0" y="570105"/>
                  </a:cubicBezTo>
                  <a:lnTo>
                    <a:pt x="0" y="187596"/>
                  </a:lnTo>
                  <a:cubicBezTo>
                    <a:pt x="0" y="83990"/>
                    <a:pt x="83990" y="0"/>
                    <a:pt x="187596" y="0"/>
                  </a:cubicBezTo>
                  <a:close/>
                </a:path>
              </a:pathLst>
            </a:custGeom>
            <a:solidFill>
              <a:srgbClr val="FFFFFF"/>
            </a:solidFill>
            <a:ln w="28575" cap="rnd">
              <a:solidFill>
                <a:srgbClr val="27231A"/>
              </a:solidFill>
              <a:prstDash val="solid"/>
              <a:round/>
            </a:ln>
          </p:spPr>
        </p:sp>
        <p:sp>
          <p:nvSpPr>
            <p:cNvPr name="TextBox 9" id="9"/>
            <p:cNvSpPr txBox="true"/>
            <p:nvPr/>
          </p:nvSpPr>
          <p:spPr>
            <a:xfrm>
              <a:off x="0" y="-38100"/>
              <a:ext cx="4086190" cy="795801"/>
            </a:xfrm>
            <a:prstGeom prst="rect">
              <a:avLst/>
            </a:prstGeom>
          </p:spPr>
          <p:txBody>
            <a:bodyPr anchor="ctr" rtlCol="false" tIns="50800" lIns="50800" bIns="50800" rIns="50800"/>
            <a:lstStyle/>
            <a:p>
              <a:pPr algn="ctr">
                <a:lnSpc>
                  <a:spcPts val="2140"/>
                </a:lnSpc>
              </a:pPr>
            </a:p>
          </p:txBody>
        </p:sp>
      </p:grpSp>
      <p:grpSp>
        <p:nvGrpSpPr>
          <p:cNvPr name="Group 10" id="10"/>
          <p:cNvGrpSpPr/>
          <p:nvPr/>
        </p:nvGrpSpPr>
        <p:grpSpPr>
          <a:xfrm rot="0">
            <a:off x="12000618" y="1900129"/>
            <a:ext cx="4126907" cy="717555"/>
            <a:chOff x="0" y="0"/>
            <a:chExt cx="4086190" cy="710475"/>
          </a:xfrm>
        </p:grpSpPr>
        <p:sp>
          <p:nvSpPr>
            <p:cNvPr name="Freeform 11" id="11"/>
            <p:cNvSpPr/>
            <p:nvPr/>
          </p:nvSpPr>
          <p:spPr>
            <a:xfrm flipH="false" flipV="false" rot="0">
              <a:off x="0" y="0"/>
              <a:ext cx="4086191" cy="710475"/>
            </a:xfrm>
            <a:custGeom>
              <a:avLst/>
              <a:gdLst/>
              <a:ahLst/>
              <a:cxnLst/>
              <a:rect r="r" b="b" t="t" l="l"/>
              <a:pathLst>
                <a:path h="710475" w="4086191">
                  <a:moveTo>
                    <a:pt x="187596" y="0"/>
                  </a:moveTo>
                  <a:lnTo>
                    <a:pt x="3898594" y="0"/>
                  </a:lnTo>
                  <a:cubicBezTo>
                    <a:pt x="3948348" y="0"/>
                    <a:pt x="3996064" y="19765"/>
                    <a:pt x="4031245" y="54946"/>
                  </a:cubicBezTo>
                  <a:cubicBezTo>
                    <a:pt x="4066426" y="90127"/>
                    <a:pt x="4086191" y="137843"/>
                    <a:pt x="4086191" y="187596"/>
                  </a:cubicBezTo>
                  <a:lnTo>
                    <a:pt x="4086191" y="522879"/>
                  </a:lnTo>
                  <a:cubicBezTo>
                    <a:pt x="4086191" y="626486"/>
                    <a:pt x="4002201" y="710475"/>
                    <a:pt x="3898594" y="710475"/>
                  </a:cubicBezTo>
                  <a:lnTo>
                    <a:pt x="187596" y="710475"/>
                  </a:lnTo>
                  <a:cubicBezTo>
                    <a:pt x="83990" y="710475"/>
                    <a:pt x="0" y="626486"/>
                    <a:pt x="0" y="522879"/>
                  </a:cubicBezTo>
                  <a:lnTo>
                    <a:pt x="0" y="187596"/>
                  </a:lnTo>
                  <a:cubicBezTo>
                    <a:pt x="0" y="83990"/>
                    <a:pt x="83990" y="0"/>
                    <a:pt x="187596" y="0"/>
                  </a:cubicBezTo>
                  <a:close/>
                </a:path>
              </a:pathLst>
            </a:custGeom>
            <a:solidFill>
              <a:srgbClr val="FFFFFF"/>
            </a:solidFill>
            <a:ln w="28575" cap="rnd">
              <a:solidFill>
                <a:srgbClr val="27231A"/>
              </a:solidFill>
              <a:prstDash val="solid"/>
              <a:round/>
            </a:ln>
          </p:spPr>
        </p:sp>
        <p:sp>
          <p:nvSpPr>
            <p:cNvPr name="TextBox 12" id="12"/>
            <p:cNvSpPr txBox="true"/>
            <p:nvPr/>
          </p:nvSpPr>
          <p:spPr>
            <a:xfrm>
              <a:off x="0" y="-38100"/>
              <a:ext cx="4086190" cy="748575"/>
            </a:xfrm>
            <a:prstGeom prst="rect">
              <a:avLst/>
            </a:prstGeom>
          </p:spPr>
          <p:txBody>
            <a:bodyPr anchor="ctr" rtlCol="false" tIns="50800" lIns="50800" bIns="50800" rIns="50800"/>
            <a:lstStyle/>
            <a:p>
              <a:pPr algn="ctr">
                <a:lnSpc>
                  <a:spcPts val="2140"/>
                </a:lnSpc>
              </a:pPr>
            </a:p>
          </p:txBody>
        </p:sp>
      </p:grpSp>
      <p:sp>
        <p:nvSpPr>
          <p:cNvPr name="TextBox 13" id="13"/>
          <p:cNvSpPr txBox="true"/>
          <p:nvPr/>
        </p:nvSpPr>
        <p:spPr>
          <a:xfrm rot="0">
            <a:off x="12463574" y="2062110"/>
            <a:ext cx="3200995" cy="355494"/>
          </a:xfrm>
          <a:prstGeom prst="rect">
            <a:avLst/>
          </a:prstGeom>
        </p:spPr>
        <p:txBody>
          <a:bodyPr anchor="t" rtlCol="false" tIns="0" lIns="0" bIns="0" rIns="0">
            <a:spAutoFit/>
          </a:bodyPr>
          <a:lstStyle/>
          <a:p>
            <a:pPr algn="ctr">
              <a:lnSpc>
                <a:spcPts val="2980"/>
              </a:lnSpc>
              <a:spcBef>
                <a:spcPct val="0"/>
              </a:spcBef>
            </a:pPr>
            <a:r>
              <a:rPr lang="en-US" sz="2129">
                <a:solidFill>
                  <a:srgbClr val="27231A"/>
                </a:solidFill>
                <a:latin typeface="Montserrat"/>
                <a:ea typeface="Montserrat"/>
                <a:cs typeface="Montserrat"/>
                <a:sym typeface="Montserrat"/>
              </a:rPr>
              <a:t>Present by Lam Pak Hei</a:t>
            </a:r>
          </a:p>
        </p:txBody>
      </p:sp>
      <p:sp>
        <p:nvSpPr>
          <p:cNvPr name="Freeform 14" id="14"/>
          <p:cNvSpPr/>
          <p:nvPr/>
        </p:nvSpPr>
        <p:spPr>
          <a:xfrm flipH="false" flipV="false" rot="0">
            <a:off x="5013756" y="1373074"/>
            <a:ext cx="17436974" cy="17436974"/>
          </a:xfrm>
          <a:custGeom>
            <a:avLst/>
            <a:gdLst/>
            <a:ahLst/>
            <a:cxnLst/>
            <a:rect r="r" b="b" t="t" l="l"/>
            <a:pathLst>
              <a:path h="17436974" w="17436974">
                <a:moveTo>
                  <a:pt x="0" y="0"/>
                </a:moveTo>
                <a:lnTo>
                  <a:pt x="17436974" y="0"/>
                </a:lnTo>
                <a:lnTo>
                  <a:pt x="17436974" y="17436974"/>
                </a:lnTo>
                <a:lnTo>
                  <a:pt x="0" y="17436974"/>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5307237" y="-6524844"/>
            <a:ext cx="17436974" cy="17436974"/>
          </a:xfrm>
          <a:custGeom>
            <a:avLst/>
            <a:gdLst/>
            <a:ahLst/>
            <a:cxnLst/>
            <a:rect r="r" b="b" t="t" l="l"/>
            <a:pathLst>
              <a:path h="17436974" w="17436974">
                <a:moveTo>
                  <a:pt x="0" y="0"/>
                </a:moveTo>
                <a:lnTo>
                  <a:pt x="17436975" y="0"/>
                </a:lnTo>
                <a:lnTo>
                  <a:pt x="17436975" y="17436974"/>
                </a:lnTo>
                <a:lnTo>
                  <a:pt x="0" y="17436974"/>
                </a:lnTo>
                <a:lnTo>
                  <a:pt x="0" y="0"/>
                </a:lnTo>
                <a:close/>
              </a:path>
            </a:pathLst>
          </a:custGeom>
          <a:blipFill>
            <a:blip r:embed="rId2">
              <a:alphaModFix amt="3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01787" y="2392661"/>
            <a:ext cx="8242213" cy="5501677"/>
          </a:xfrm>
          <a:custGeom>
            <a:avLst/>
            <a:gdLst/>
            <a:ahLst/>
            <a:cxnLst/>
            <a:rect r="r" b="b" t="t" l="l"/>
            <a:pathLst>
              <a:path h="5501677" w="8242213">
                <a:moveTo>
                  <a:pt x="0" y="0"/>
                </a:moveTo>
                <a:lnTo>
                  <a:pt x="8242213" y="0"/>
                </a:lnTo>
                <a:lnTo>
                  <a:pt x="8242213" y="5501678"/>
                </a:lnTo>
                <a:lnTo>
                  <a:pt x="0" y="5501678"/>
                </a:lnTo>
                <a:lnTo>
                  <a:pt x="0" y="0"/>
                </a:lnTo>
                <a:close/>
              </a:path>
            </a:pathLst>
          </a:custGeom>
          <a:blipFill>
            <a:blip r:embed="rId4"/>
            <a:stretch>
              <a:fillRect l="0" t="0" r="0" b="0"/>
            </a:stretch>
          </a:blipFill>
        </p:spPr>
      </p:sp>
      <p:sp>
        <p:nvSpPr>
          <p:cNvPr name="TextBox 4" id="4"/>
          <p:cNvSpPr txBox="true"/>
          <p:nvPr/>
        </p:nvSpPr>
        <p:spPr>
          <a:xfrm rot="0">
            <a:off x="9763449" y="2145011"/>
            <a:ext cx="8524551" cy="2228850"/>
          </a:xfrm>
          <a:prstGeom prst="rect">
            <a:avLst/>
          </a:prstGeom>
        </p:spPr>
        <p:txBody>
          <a:bodyPr anchor="t" rtlCol="false" tIns="0" lIns="0" bIns="0" rIns="0">
            <a:spAutoFit/>
          </a:bodyPr>
          <a:lstStyle/>
          <a:p>
            <a:pPr algn="ctr">
              <a:lnSpc>
                <a:spcPts val="8400"/>
              </a:lnSpc>
            </a:pPr>
            <a:r>
              <a:rPr lang="en-US" sz="6000">
                <a:solidFill>
                  <a:srgbClr val="000000"/>
                </a:solidFill>
                <a:latin typeface="Funtastic"/>
                <a:ea typeface="Funtastic"/>
                <a:cs typeface="Funtastic"/>
                <a:sym typeface="Funtastic"/>
              </a:rPr>
              <a:t>What we really need</a:t>
            </a:r>
          </a:p>
          <a:p>
            <a:pPr algn="ctr">
              <a:lnSpc>
                <a:spcPts val="8400"/>
              </a:lnSpc>
            </a:pPr>
            <a:r>
              <a:rPr lang="en-US" sz="6000">
                <a:solidFill>
                  <a:srgbClr val="000000"/>
                </a:solidFill>
                <a:latin typeface="Funtastic"/>
                <a:ea typeface="Funtastic"/>
                <a:cs typeface="Funtastic"/>
                <a:sym typeface="Funtastic"/>
              </a:rPr>
              <a:t>to define?</a:t>
            </a:r>
          </a:p>
        </p:txBody>
      </p:sp>
      <p:sp>
        <p:nvSpPr>
          <p:cNvPr name="TextBox 5" id="5"/>
          <p:cNvSpPr txBox="true"/>
          <p:nvPr/>
        </p:nvSpPr>
        <p:spPr>
          <a:xfrm rot="0">
            <a:off x="13249897" y="3839252"/>
            <a:ext cx="9525" cy="580390"/>
          </a:xfrm>
          <a:prstGeom prst="rect">
            <a:avLst/>
          </a:prstGeom>
        </p:spPr>
        <p:txBody>
          <a:bodyPr anchor="t" rtlCol="false" tIns="0" lIns="0" bIns="0" rIns="0">
            <a:spAutoFit/>
          </a:bodyPr>
          <a:lstStyle/>
          <a:p>
            <a:pPr algn="ctr">
              <a:lnSpc>
                <a:spcPts val="4759"/>
              </a:lnSpc>
            </a:pPr>
          </a:p>
        </p:txBody>
      </p:sp>
      <p:sp>
        <p:nvSpPr>
          <p:cNvPr name="TextBox 6" id="6"/>
          <p:cNvSpPr txBox="true"/>
          <p:nvPr/>
        </p:nvSpPr>
        <p:spPr>
          <a:xfrm rot="0">
            <a:off x="9304391" y="4681058"/>
            <a:ext cx="8983609" cy="2832629"/>
          </a:xfrm>
          <a:prstGeom prst="rect">
            <a:avLst/>
          </a:prstGeom>
        </p:spPr>
        <p:txBody>
          <a:bodyPr anchor="t" rtlCol="false" tIns="0" lIns="0" bIns="0" rIns="0">
            <a:spAutoFit/>
          </a:bodyPr>
          <a:lstStyle/>
          <a:p>
            <a:pPr algn="l" marL="697176" indent="-348588" lvl="1">
              <a:lnSpc>
                <a:spcPts val="4520"/>
              </a:lnSpc>
              <a:buFont typeface="Arial"/>
              <a:buChar char="•"/>
            </a:pPr>
            <a:r>
              <a:rPr lang="en-US" sz="3229">
                <a:solidFill>
                  <a:srgbClr val="000000"/>
                </a:solidFill>
                <a:latin typeface="Montserrat"/>
                <a:ea typeface="Montserrat"/>
                <a:cs typeface="Montserrat"/>
                <a:sym typeface="Montserrat"/>
              </a:rPr>
              <a:t>This is not a binary opposition idea</a:t>
            </a:r>
          </a:p>
          <a:p>
            <a:pPr algn="l" marL="697176" indent="-348588" lvl="1">
              <a:lnSpc>
                <a:spcPts val="4520"/>
              </a:lnSpc>
              <a:buFont typeface="Arial"/>
              <a:buChar char="•"/>
            </a:pPr>
            <a:r>
              <a:rPr lang="en-US" sz="3229">
                <a:solidFill>
                  <a:srgbClr val="000000"/>
                </a:solidFill>
                <a:latin typeface="Montserrat"/>
                <a:ea typeface="Montserrat"/>
                <a:cs typeface="Montserrat"/>
                <a:sym typeface="Montserrat"/>
              </a:rPr>
              <a:t>Grey area is exist</a:t>
            </a:r>
          </a:p>
          <a:p>
            <a:pPr algn="l" marL="697176" indent="-348588" lvl="1">
              <a:lnSpc>
                <a:spcPts val="4520"/>
              </a:lnSpc>
              <a:buFont typeface="Arial"/>
              <a:buChar char="•"/>
            </a:pPr>
            <a:r>
              <a:rPr lang="en-US" sz="3229">
                <a:solidFill>
                  <a:srgbClr val="000000"/>
                </a:solidFill>
                <a:latin typeface="Montserrat"/>
                <a:ea typeface="Montserrat"/>
                <a:cs typeface="Montserrat"/>
                <a:sym typeface="Montserrat"/>
              </a:rPr>
              <a:t>Morality varies based on context and individual perspectives.</a:t>
            </a:r>
          </a:p>
          <a:p>
            <a:pPr algn="l" marL="697176" indent="-348588" lvl="1">
              <a:lnSpc>
                <a:spcPts val="4520"/>
              </a:lnSpc>
              <a:buFont typeface="Arial"/>
              <a:buChar char="•"/>
            </a:pPr>
            <a:r>
              <a:rPr lang="en-US" sz="3229">
                <a:solidFill>
                  <a:srgbClr val="000000"/>
                </a:solidFill>
                <a:latin typeface="Montserrat"/>
                <a:ea typeface="Montserrat"/>
                <a:cs typeface="Montserrat"/>
                <a:sym typeface="Montserrat"/>
              </a:rPr>
              <a:t>Insider Trading in past vs now</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4761978" y="2138211"/>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10043998" y="-11428440"/>
            <a:ext cx="17436974" cy="17436974"/>
          </a:xfrm>
          <a:custGeom>
            <a:avLst/>
            <a:gdLst/>
            <a:ahLst/>
            <a:cxnLst/>
            <a:rect r="r" b="b" t="t" l="l"/>
            <a:pathLst>
              <a:path h="17436974" w="17436974">
                <a:moveTo>
                  <a:pt x="0" y="0"/>
                </a:moveTo>
                <a:lnTo>
                  <a:pt x="17436975" y="0"/>
                </a:lnTo>
                <a:lnTo>
                  <a:pt x="17436975"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228651" y="1028700"/>
            <a:ext cx="6701238" cy="8229600"/>
            <a:chOff x="0" y="0"/>
            <a:chExt cx="1764935" cy="2167467"/>
          </a:xfrm>
        </p:grpSpPr>
        <p:sp>
          <p:nvSpPr>
            <p:cNvPr name="Freeform 5" id="5"/>
            <p:cNvSpPr/>
            <p:nvPr/>
          </p:nvSpPr>
          <p:spPr>
            <a:xfrm flipH="false" flipV="false" rot="0">
              <a:off x="0" y="0"/>
              <a:ext cx="1764935" cy="2167467"/>
            </a:xfrm>
            <a:custGeom>
              <a:avLst/>
              <a:gdLst/>
              <a:ahLst/>
              <a:cxnLst/>
              <a:rect r="r" b="b" t="t" l="l"/>
              <a:pathLst>
                <a:path h="2167467" w="1764935">
                  <a:moveTo>
                    <a:pt x="0" y="0"/>
                  </a:moveTo>
                  <a:lnTo>
                    <a:pt x="1764935" y="0"/>
                  </a:lnTo>
                  <a:lnTo>
                    <a:pt x="1764935" y="2167467"/>
                  </a:lnTo>
                  <a:lnTo>
                    <a:pt x="0" y="2167467"/>
                  </a:lnTo>
                  <a:close/>
                </a:path>
              </a:pathLst>
            </a:custGeom>
            <a:solidFill>
              <a:srgbClr val="27231A"/>
            </a:solidFill>
          </p:spPr>
        </p:sp>
        <p:sp>
          <p:nvSpPr>
            <p:cNvPr name="TextBox 6" id="6"/>
            <p:cNvSpPr txBox="true"/>
            <p:nvPr/>
          </p:nvSpPr>
          <p:spPr>
            <a:xfrm>
              <a:off x="0" y="-38100"/>
              <a:ext cx="1764935" cy="2205567"/>
            </a:xfrm>
            <a:prstGeom prst="rect">
              <a:avLst/>
            </a:prstGeom>
          </p:spPr>
          <p:txBody>
            <a:bodyPr anchor="ctr" rtlCol="false" tIns="50800" lIns="50800" bIns="50800" rIns="50800"/>
            <a:lstStyle/>
            <a:p>
              <a:pPr algn="ctr">
                <a:lnSpc>
                  <a:spcPts val="2140"/>
                </a:lnSpc>
              </a:pPr>
            </a:p>
          </p:txBody>
        </p:sp>
      </p:grpSp>
      <p:sp>
        <p:nvSpPr>
          <p:cNvPr name="Freeform 7" id="7"/>
          <p:cNvSpPr/>
          <p:nvPr/>
        </p:nvSpPr>
        <p:spPr>
          <a:xfrm flipH="false" flipV="false" rot="0">
            <a:off x="3235465" y="645800"/>
            <a:ext cx="5993186" cy="8995400"/>
          </a:xfrm>
          <a:custGeom>
            <a:avLst/>
            <a:gdLst/>
            <a:ahLst/>
            <a:cxnLst/>
            <a:rect r="r" b="b" t="t" l="l"/>
            <a:pathLst>
              <a:path h="8995400" w="5993186">
                <a:moveTo>
                  <a:pt x="0" y="0"/>
                </a:moveTo>
                <a:lnTo>
                  <a:pt x="5993186" y="0"/>
                </a:lnTo>
                <a:lnTo>
                  <a:pt x="5993186" y="8995400"/>
                </a:lnTo>
                <a:lnTo>
                  <a:pt x="0" y="8995400"/>
                </a:lnTo>
                <a:lnTo>
                  <a:pt x="0" y="0"/>
                </a:lnTo>
                <a:close/>
              </a:path>
            </a:pathLst>
          </a:custGeom>
          <a:blipFill>
            <a:blip r:embed="rId5"/>
            <a:stretch>
              <a:fillRect l="0" t="0" r="0" b="0"/>
            </a:stretch>
          </a:blipFill>
        </p:spPr>
      </p:sp>
      <p:sp>
        <p:nvSpPr>
          <p:cNvPr name="TextBox 8" id="8"/>
          <p:cNvSpPr txBox="true"/>
          <p:nvPr/>
        </p:nvSpPr>
        <p:spPr>
          <a:xfrm rot="0">
            <a:off x="9529226" y="1471482"/>
            <a:ext cx="6100088" cy="2516282"/>
          </a:xfrm>
          <a:prstGeom prst="rect">
            <a:avLst/>
          </a:prstGeom>
        </p:spPr>
        <p:txBody>
          <a:bodyPr anchor="t" rtlCol="false" tIns="0" lIns="0" bIns="0" rIns="0">
            <a:spAutoFit/>
          </a:bodyPr>
          <a:lstStyle/>
          <a:p>
            <a:pPr algn="l" marL="0" indent="0" lvl="0">
              <a:lnSpc>
                <a:spcPts val="6366"/>
              </a:lnSpc>
            </a:pPr>
            <a:r>
              <a:rPr lang="en-US" sz="5441" i="true">
                <a:solidFill>
                  <a:srgbClr val="FFFFFF"/>
                </a:solidFill>
                <a:latin typeface="Funtastic"/>
                <a:ea typeface="Funtastic"/>
                <a:cs typeface="Funtastic"/>
                <a:sym typeface="Funtastic"/>
              </a:rPr>
              <a:t>Typically contemporary ethical theories</a:t>
            </a:r>
          </a:p>
        </p:txBody>
      </p:sp>
      <p:sp>
        <p:nvSpPr>
          <p:cNvPr name="TextBox 9" id="9"/>
          <p:cNvSpPr txBox="true"/>
          <p:nvPr/>
        </p:nvSpPr>
        <p:spPr>
          <a:xfrm rot="0">
            <a:off x="9538751" y="5063303"/>
            <a:ext cx="5949980" cy="3323590"/>
          </a:xfrm>
          <a:prstGeom prst="rect">
            <a:avLst/>
          </a:prstGeom>
        </p:spPr>
        <p:txBody>
          <a:bodyPr anchor="t" rtlCol="false" tIns="0" lIns="0" bIns="0" rIns="0">
            <a:spAutoFit/>
          </a:bodyPr>
          <a:lstStyle/>
          <a:p>
            <a:pPr algn="l" marL="410209" indent="-205105" lvl="1">
              <a:lnSpc>
                <a:spcPts val="2659"/>
              </a:lnSpc>
              <a:buFont typeface="Arial"/>
              <a:buChar char="•"/>
            </a:pPr>
            <a:r>
              <a:rPr lang="en-US" b="true" sz="1899">
                <a:solidFill>
                  <a:srgbClr val="FFFFFF"/>
                </a:solidFill>
                <a:latin typeface="Montserrat Medium"/>
                <a:ea typeface="Montserrat Medium"/>
                <a:cs typeface="Montserrat Medium"/>
                <a:sym typeface="Montserrat Medium"/>
              </a:rPr>
              <a:t>Human body right</a:t>
            </a:r>
          </a:p>
          <a:p>
            <a:pPr algn="l" marL="820419" indent="-273473" lvl="2">
              <a:lnSpc>
                <a:spcPts val="2659"/>
              </a:lnSpc>
              <a:buFont typeface="Arial"/>
              <a:buChar char="⚬"/>
            </a:pPr>
            <a:r>
              <a:rPr lang="en-US" b="true" sz="1899">
                <a:solidFill>
                  <a:srgbClr val="FFFFFF"/>
                </a:solidFill>
                <a:latin typeface="Montserrat Medium"/>
                <a:ea typeface="Montserrat Medium"/>
                <a:cs typeface="Montserrat Medium"/>
                <a:sym typeface="Montserrat Medium"/>
              </a:rPr>
              <a:t>Being able to make our own decisions about our health, body and sexual life</a:t>
            </a:r>
          </a:p>
          <a:p>
            <a:pPr algn="l" marL="410209" indent="-205105" lvl="1">
              <a:lnSpc>
                <a:spcPts val="2659"/>
              </a:lnSpc>
              <a:buFont typeface="Arial"/>
              <a:buChar char="•"/>
            </a:pPr>
            <a:r>
              <a:rPr lang="en-US" b="true" sz="1899">
                <a:solidFill>
                  <a:srgbClr val="FFFFFF"/>
                </a:solidFill>
                <a:latin typeface="Montserrat Medium"/>
                <a:ea typeface="Montserrat Medium"/>
                <a:cs typeface="Montserrat Medium"/>
                <a:sym typeface="Montserrat Medium"/>
              </a:rPr>
              <a:t>Meanwhile, many sugar baby influenced by a familiar acquaintance to engage in unprotected sexual activities or even force them to do this</a:t>
            </a:r>
          </a:p>
          <a:p>
            <a:pPr algn="l" marL="410209" indent="-205105" lvl="1">
              <a:lnSpc>
                <a:spcPts val="2659"/>
              </a:lnSpc>
              <a:buFont typeface="Arial"/>
              <a:buChar char="•"/>
            </a:pPr>
            <a:r>
              <a:rPr lang="en-US" b="true" sz="1899">
                <a:solidFill>
                  <a:srgbClr val="FFFFFF"/>
                </a:solidFill>
                <a:latin typeface="Montserrat Medium"/>
                <a:ea typeface="Montserrat Medium"/>
                <a:cs typeface="Montserrat Medium"/>
                <a:sym typeface="Montserrat Medium"/>
              </a:rPr>
              <a:t>Using relationship of familiar acquaintance contrast with typically contemporary ethical theories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8809800" y="375732"/>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5457467" y="-6131108"/>
            <a:ext cx="17436974" cy="17436974"/>
          </a:xfrm>
          <a:custGeom>
            <a:avLst/>
            <a:gdLst/>
            <a:ahLst/>
            <a:cxnLst/>
            <a:rect r="r" b="b" t="t" l="l"/>
            <a:pathLst>
              <a:path h="17436974" w="17436974">
                <a:moveTo>
                  <a:pt x="0" y="0"/>
                </a:moveTo>
                <a:lnTo>
                  <a:pt x="17436975" y="0"/>
                </a:lnTo>
                <a:lnTo>
                  <a:pt x="17436975" y="17436974"/>
                </a:lnTo>
                <a:lnTo>
                  <a:pt x="0" y="17436974"/>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603154" y="6419923"/>
            <a:ext cx="5512989" cy="3673029"/>
          </a:xfrm>
          <a:custGeom>
            <a:avLst/>
            <a:gdLst/>
            <a:ahLst/>
            <a:cxnLst/>
            <a:rect r="r" b="b" t="t" l="l"/>
            <a:pathLst>
              <a:path h="3673029" w="5512989">
                <a:moveTo>
                  <a:pt x="0" y="0"/>
                </a:moveTo>
                <a:lnTo>
                  <a:pt x="5512989" y="0"/>
                </a:lnTo>
                <a:lnTo>
                  <a:pt x="5512989" y="3673029"/>
                </a:lnTo>
                <a:lnTo>
                  <a:pt x="0" y="3673029"/>
                </a:lnTo>
                <a:lnTo>
                  <a:pt x="0" y="0"/>
                </a:lnTo>
                <a:close/>
              </a:path>
            </a:pathLst>
          </a:custGeom>
          <a:blipFill>
            <a:blip r:embed="rId5"/>
            <a:stretch>
              <a:fillRect l="0" t="0" r="0" b="0"/>
            </a:stretch>
          </a:blipFill>
        </p:spPr>
      </p:sp>
      <p:sp>
        <p:nvSpPr>
          <p:cNvPr name="Freeform 5" id="5"/>
          <p:cNvSpPr/>
          <p:nvPr/>
        </p:nvSpPr>
        <p:spPr>
          <a:xfrm flipH="false" flipV="false" rot="0">
            <a:off x="13586436" y="375732"/>
            <a:ext cx="3830734" cy="5673692"/>
          </a:xfrm>
          <a:custGeom>
            <a:avLst/>
            <a:gdLst/>
            <a:ahLst/>
            <a:cxnLst/>
            <a:rect r="r" b="b" t="t" l="l"/>
            <a:pathLst>
              <a:path h="5673692" w="3830734">
                <a:moveTo>
                  <a:pt x="0" y="0"/>
                </a:moveTo>
                <a:lnTo>
                  <a:pt x="3830735" y="0"/>
                </a:lnTo>
                <a:lnTo>
                  <a:pt x="3830735" y="5673693"/>
                </a:lnTo>
                <a:lnTo>
                  <a:pt x="0" y="5673693"/>
                </a:lnTo>
                <a:lnTo>
                  <a:pt x="0" y="0"/>
                </a:lnTo>
                <a:close/>
              </a:path>
            </a:pathLst>
          </a:custGeom>
          <a:blipFill>
            <a:blip r:embed="rId6"/>
            <a:stretch>
              <a:fillRect l="0" t="-1052" r="0" b="-1052"/>
            </a:stretch>
          </a:blipFill>
        </p:spPr>
      </p:sp>
      <p:sp>
        <p:nvSpPr>
          <p:cNvPr name="TextBox 6" id="6"/>
          <p:cNvSpPr txBox="true"/>
          <p:nvPr/>
        </p:nvSpPr>
        <p:spPr>
          <a:xfrm rot="0">
            <a:off x="1028700" y="1466158"/>
            <a:ext cx="9254227" cy="916082"/>
          </a:xfrm>
          <a:prstGeom prst="rect">
            <a:avLst/>
          </a:prstGeom>
        </p:spPr>
        <p:txBody>
          <a:bodyPr anchor="t" rtlCol="false" tIns="0" lIns="0" bIns="0" rIns="0">
            <a:spAutoFit/>
          </a:bodyPr>
          <a:lstStyle/>
          <a:p>
            <a:pPr algn="ctr">
              <a:lnSpc>
                <a:spcPts val="6366"/>
              </a:lnSpc>
              <a:spcBef>
                <a:spcPct val="0"/>
              </a:spcBef>
            </a:pPr>
            <a:r>
              <a:rPr lang="en-US" sz="5441" i="true">
                <a:solidFill>
                  <a:srgbClr val="000000"/>
                </a:solidFill>
                <a:latin typeface="Funtastic"/>
                <a:ea typeface="Funtastic"/>
                <a:cs typeface="Funtastic"/>
                <a:sym typeface="Funtastic"/>
              </a:rPr>
              <a:t>What aspect we should use: </a:t>
            </a:r>
          </a:p>
        </p:txBody>
      </p:sp>
      <p:sp>
        <p:nvSpPr>
          <p:cNvPr name="TextBox 7" id="7"/>
          <p:cNvSpPr txBox="true"/>
          <p:nvPr/>
        </p:nvSpPr>
        <p:spPr>
          <a:xfrm rot="0">
            <a:off x="1028700" y="2286990"/>
            <a:ext cx="9254227" cy="916082"/>
          </a:xfrm>
          <a:prstGeom prst="rect">
            <a:avLst/>
          </a:prstGeom>
        </p:spPr>
        <p:txBody>
          <a:bodyPr anchor="t" rtlCol="false" tIns="0" lIns="0" bIns="0" rIns="0">
            <a:spAutoFit/>
          </a:bodyPr>
          <a:lstStyle/>
          <a:p>
            <a:pPr algn="ctr">
              <a:lnSpc>
                <a:spcPts val="6366"/>
              </a:lnSpc>
              <a:spcBef>
                <a:spcPct val="0"/>
              </a:spcBef>
            </a:pPr>
          </a:p>
        </p:txBody>
      </p:sp>
      <p:sp>
        <p:nvSpPr>
          <p:cNvPr name="TextBox 8" id="8"/>
          <p:cNvSpPr txBox="true"/>
          <p:nvPr/>
        </p:nvSpPr>
        <p:spPr>
          <a:xfrm rot="0">
            <a:off x="1028700" y="3136397"/>
            <a:ext cx="11746778" cy="41808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wTeXMing"/>
                <a:ea typeface="cwTeXMing"/>
                <a:cs typeface="cwTeXMing"/>
                <a:sym typeface="cwTeXMing"/>
              </a:rPr>
              <a:t>Postmodern ethics</a:t>
            </a:r>
          </a:p>
          <a:p>
            <a:pPr algn="l" marL="1468119" indent="-489373" lvl="2">
              <a:lnSpc>
                <a:spcPts val="4759"/>
              </a:lnSpc>
              <a:buFont typeface="Arial"/>
              <a:buChar char="⚬"/>
            </a:pPr>
            <a:r>
              <a:rPr lang="en-US" sz="3399">
                <a:solidFill>
                  <a:srgbClr val="000000"/>
                </a:solidFill>
                <a:latin typeface="cwTeXMing"/>
                <a:ea typeface="cwTeXMing"/>
                <a:cs typeface="cwTeXMing"/>
                <a:sym typeface="cwTeXMing"/>
              </a:rPr>
              <a:t>Find out what is right and wrong</a:t>
            </a:r>
          </a:p>
          <a:p>
            <a:pPr algn="l" marL="1468119" indent="-489373" lvl="2">
              <a:lnSpc>
                <a:spcPts val="4759"/>
              </a:lnSpc>
              <a:buFont typeface="Arial"/>
              <a:buChar char="⚬"/>
            </a:pPr>
            <a:r>
              <a:rPr lang="en-US" sz="3399">
                <a:solidFill>
                  <a:srgbClr val="000000"/>
                </a:solidFill>
                <a:latin typeface="cwTeXMing"/>
                <a:ea typeface="cwTeXMing"/>
                <a:cs typeface="cwTeXMing"/>
                <a:sym typeface="cwTeXMing"/>
              </a:rPr>
              <a:t>Need to depends on the situation</a:t>
            </a:r>
          </a:p>
          <a:p>
            <a:pPr algn="l" marL="1468119" indent="-489373" lvl="2">
              <a:lnSpc>
                <a:spcPts val="4759"/>
              </a:lnSpc>
              <a:buFont typeface="Arial"/>
              <a:buChar char="⚬"/>
            </a:pPr>
            <a:r>
              <a:rPr lang="en-US" sz="3399">
                <a:solidFill>
                  <a:srgbClr val="000000"/>
                </a:solidFill>
                <a:latin typeface="cwTeXMing"/>
                <a:ea typeface="cwTeXMing"/>
                <a:cs typeface="cwTeXMing"/>
                <a:sym typeface="cwTeXMing"/>
              </a:rPr>
              <a:t>e.g Muslim countries vs Netherlands vs Hong Kong</a:t>
            </a:r>
          </a:p>
          <a:p>
            <a:pPr algn="l" marL="734059" indent="-367030" lvl="1">
              <a:lnSpc>
                <a:spcPts val="4759"/>
              </a:lnSpc>
              <a:buFont typeface="Arial"/>
              <a:buChar char="•"/>
            </a:pPr>
            <a:r>
              <a:rPr lang="en-US" sz="3399">
                <a:solidFill>
                  <a:srgbClr val="000000"/>
                </a:solidFill>
                <a:latin typeface="cwTeXMing"/>
                <a:ea typeface="cwTeXMing"/>
                <a:cs typeface="cwTeXMing"/>
                <a:sym typeface="cwTeXMing"/>
              </a:rPr>
              <a:t>Pluralism</a:t>
            </a:r>
          </a:p>
          <a:p>
            <a:pPr algn="l" marL="1468119" indent="-489373" lvl="2">
              <a:lnSpc>
                <a:spcPts val="4759"/>
              </a:lnSpc>
              <a:buFont typeface="Arial"/>
              <a:buChar char="⚬"/>
            </a:pPr>
            <a:r>
              <a:rPr lang="en-US" sz="3399">
                <a:solidFill>
                  <a:srgbClr val="000000"/>
                </a:solidFill>
                <a:latin typeface="cwTeXMing"/>
                <a:ea typeface="cwTeXMing"/>
                <a:cs typeface="cwTeXMing"/>
                <a:sym typeface="cwTeXMing"/>
              </a:rPr>
              <a:t>Combine and respect everything instead of reject</a:t>
            </a:r>
          </a:p>
          <a:p>
            <a:pPr algn="l" marL="1468119" indent="-489373" lvl="2">
              <a:lnSpc>
                <a:spcPts val="4759"/>
              </a:lnSpc>
              <a:buFont typeface="Arial"/>
              <a:buChar char="⚬"/>
            </a:pPr>
            <a:r>
              <a:rPr lang="en-US" sz="3399">
                <a:solidFill>
                  <a:srgbClr val="000000"/>
                </a:solidFill>
                <a:latin typeface="cwTeXMing"/>
                <a:ea typeface="cwTeXMing"/>
                <a:cs typeface="cwTeXMing"/>
                <a:sym typeface="cwTeXMing"/>
              </a:rPr>
              <a:t>Understand different scenarios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2791059" y="1028700"/>
            <a:ext cx="20262880" cy="20262880"/>
          </a:xfrm>
          <a:custGeom>
            <a:avLst/>
            <a:gdLst/>
            <a:ahLst/>
            <a:cxnLst/>
            <a:rect r="r" b="b" t="t" l="l"/>
            <a:pathLst>
              <a:path h="20262880" w="20262880">
                <a:moveTo>
                  <a:pt x="0" y="0"/>
                </a:moveTo>
                <a:lnTo>
                  <a:pt x="20262880" y="0"/>
                </a:lnTo>
                <a:lnTo>
                  <a:pt x="20262880" y="20262880"/>
                </a:lnTo>
                <a:lnTo>
                  <a:pt x="0" y="2026288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14825" y="3686772"/>
            <a:ext cx="15058351" cy="2192561"/>
          </a:xfrm>
          <a:prstGeom prst="rect">
            <a:avLst/>
          </a:prstGeom>
        </p:spPr>
        <p:txBody>
          <a:bodyPr anchor="t" rtlCol="false" tIns="0" lIns="0" bIns="0" rIns="0">
            <a:spAutoFit/>
          </a:bodyPr>
          <a:lstStyle/>
          <a:p>
            <a:pPr algn="ctr" marL="0" indent="0" lvl="0">
              <a:lnSpc>
                <a:spcPts val="15181"/>
              </a:lnSpc>
            </a:pPr>
            <a:r>
              <a:rPr lang="en-US" sz="12975" i="true">
                <a:solidFill>
                  <a:srgbClr val="27231A"/>
                </a:solidFill>
                <a:latin typeface="Funtastic"/>
                <a:ea typeface="Funtastic"/>
                <a:cs typeface="Funtastic"/>
                <a:sym typeface="Funtastic"/>
              </a:rPr>
              <a:t>Thank you!</a:t>
            </a:r>
          </a:p>
        </p:txBody>
      </p:sp>
      <p:sp>
        <p:nvSpPr>
          <p:cNvPr name="AutoShape 4" id="4"/>
          <p:cNvSpPr/>
          <p:nvPr/>
        </p:nvSpPr>
        <p:spPr>
          <a:xfrm rot="0">
            <a:off x="2358111" y="9229725"/>
            <a:ext cx="13881771" cy="0"/>
          </a:xfrm>
          <a:prstGeom prst="line">
            <a:avLst/>
          </a:prstGeom>
          <a:ln cap="flat" w="9525">
            <a:solidFill>
              <a:srgbClr val="27231A"/>
            </a:solidFill>
            <a:prstDash val="solid"/>
            <a:headEnd type="none" len="sm" w="sm"/>
            <a:tailEnd type="none" len="sm" w="sm"/>
          </a:ln>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572345"/>
            <a:ext cx="20262880" cy="20262880"/>
          </a:xfrm>
          <a:custGeom>
            <a:avLst/>
            <a:gdLst/>
            <a:ahLst/>
            <a:cxnLst/>
            <a:rect r="r" b="b" t="t" l="l"/>
            <a:pathLst>
              <a:path h="20262880" w="20262880">
                <a:moveTo>
                  <a:pt x="0" y="0"/>
                </a:moveTo>
                <a:lnTo>
                  <a:pt x="20262880" y="0"/>
                </a:lnTo>
                <a:lnTo>
                  <a:pt x="20262880" y="20262880"/>
                </a:lnTo>
                <a:lnTo>
                  <a:pt x="0" y="2026288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36701" y="593407"/>
            <a:ext cx="15058351" cy="889635"/>
          </a:xfrm>
          <a:prstGeom prst="rect">
            <a:avLst/>
          </a:prstGeom>
        </p:spPr>
        <p:txBody>
          <a:bodyPr anchor="t" rtlCol="false" tIns="0" lIns="0" bIns="0" rIns="0">
            <a:spAutoFit/>
          </a:bodyPr>
          <a:lstStyle/>
          <a:p>
            <a:pPr algn="ctr" marL="0" indent="0" lvl="0">
              <a:lnSpc>
                <a:spcPts val="7019"/>
              </a:lnSpc>
            </a:pPr>
            <a:r>
              <a:rPr lang="en-US" b="true" sz="6000" i="true">
                <a:solidFill>
                  <a:srgbClr val="27231A"/>
                </a:solidFill>
                <a:latin typeface="Montserrat Bold Italics"/>
                <a:ea typeface="Montserrat Bold Italics"/>
                <a:cs typeface="Montserrat Bold Italics"/>
                <a:sym typeface="Montserrat Bold Italics"/>
              </a:rPr>
              <a:t>Reference list</a:t>
            </a:r>
          </a:p>
        </p:txBody>
      </p:sp>
      <p:sp>
        <p:nvSpPr>
          <p:cNvPr name="AutoShape 4" id="4"/>
          <p:cNvSpPr/>
          <p:nvPr/>
        </p:nvSpPr>
        <p:spPr>
          <a:xfrm rot="0">
            <a:off x="2358111" y="9229725"/>
            <a:ext cx="13881771" cy="0"/>
          </a:xfrm>
          <a:prstGeom prst="line">
            <a:avLst/>
          </a:prstGeom>
          <a:ln cap="flat" w="9525">
            <a:solidFill>
              <a:srgbClr val="27231A"/>
            </a:solidFill>
            <a:prstDash val="solid"/>
            <a:headEnd type="none" len="sm" w="sm"/>
            <a:tailEnd type="none" len="sm" w="sm"/>
          </a:ln>
        </p:spPr>
      </p:sp>
      <p:sp>
        <p:nvSpPr>
          <p:cNvPr name="TextBox 5" id="5"/>
          <p:cNvSpPr txBox="true"/>
          <p:nvPr/>
        </p:nvSpPr>
        <p:spPr>
          <a:xfrm rot="0">
            <a:off x="2358111" y="1648903"/>
            <a:ext cx="10411867" cy="1236979"/>
          </a:xfrm>
          <a:prstGeom prst="rect">
            <a:avLst/>
          </a:prstGeom>
        </p:spPr>
        <p:txBody>
          <a:bodyPr anchor="t" rtlCol="false" tIns="0" lIns="0" bIns="0" rIns="0">
            <a:spAutoFit/>
          </a:bodyPr>
          <a:lstStyle/>
          <a:p>
            <a:pPr algn="l" marL="496579" indent="-248289" lvl="1">
              <a:lnSpc>
                <a:spcPts val="3220"/>
              </a:lnSpc>
              <a:buAutoNum type="arabicPeriod" startAt="1"/>
            </a:pPr>
            <a:r>
              <a:rPr lang="en-US" sz="2300">
                <a:solidFill>
                  <a:srgbClr val="27231A"/>
                </a:solidFill>
                <a:latin typeface="Funtastic"/>
                <a:ea typeface="Funtastic"/>
                <a:cs typeface="Funtastic"/>
                <a:sym typeface="Funtastic"/>
              </a:rPr>
              <a:t>Teens Key. (2021). Part-time girl friend handbook. Teens Key.</a:t>
            </a:r>
          </a:p>
          <a:p>
            <a:pPr algn="l" marL="496579" indent="-248289" lvl="1">
              <a:lnSpc>
                <a:spcPts val="3220"/>
              </a:lnSpc>
              <a:buAutoNum type="arabicPeriod" startAt="1"/>
            </a:pPr>
            <a:r>
              <a:rPr lang="en-US" sz="2300">
                <a:solidFill>
                  <a:srgbClr val="27231A"/>
                </a:solidFill>
                <a:latin typeface="Funtastic"/>
                <a:ea typeface="Funtastic"/>
                <a:cs typeface="Funtastic"/>
                <a:sym typeface="Funtastic"/>
              </a:rPr>
              <a:t>Amnesty International. (n.d.). My body my rights. Amnesty International</a:t>
            </a:r>
          </a:p>
          <a:p>
            <a:pPr algn="l">
              <a:lnSpc>
                <a:spcPts val="322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9038290" y="1267536"/>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7379795" y="-8600129"/>
            <a:ext cx="17436974" cy="17436974"/>
          </a:xfrm>
          <a:custGeom>
            <a:avLst/>
            <a:gdLst/>
            <a:ahLst/>
            <a:cxnLst/>
            <a:rect r="r" b="b" t="t" l="l"/>
            <a:pathLst>
              <a:path h="17436974" w="17436974">
                <a:moveTo>
                  <a:pt x="0" y="0"/>
                </a:moveTo>
                <a:lnTo>
                  <a:pt x="17436974" y="0"/>
                </a:lnTo>
                <a:lnTo>
                  <a:pt x="17436974"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38692" y="4462223"/>
            <a:ext cx="5251008" cy="3130246"/>
            <a:chOff x="0" y="0"/>
            <a:chExt cx="7001344" cy="4173662"/>
          </a:xfrm>
        </p:grpSpPr>
        <p:pic>
          <p:nvPicPr>
            <p:cNvPr name="Picture 5" id="5"/>
            <p:cNvPicPr>
              <a:picLocks noChangeAspect="true"/>
            </p:cNvPicPr>
            <p:nvPr/>
          </p:nvPicPr>
          <p:blipFill>
            <a:blip r:embed="rId5"/>
            <a:srcRect l="2820" t="0" r="2820" b="0"/>
            <a:stretch>
              <a:fillRect/>
            </a:stretch>
          </p:blipFill>
          <p:spPr>
            <a:xfrm flipH="false" flipV="false">
              <a:off x="0" y="0"/>
              <a:ext cx="7001344" cy="4173662"/>
            </a:xfrm>
            <a:prstGeom prst="rect">
              <a:avLst/>
            </a:prstGeom>
          </p:spPr>
        </p:pic>
      </p:grpSp>
      <p:sp>
        <p:nvSpPr>
          <p:cNvPr name="AutoShape 6" id="6"/>
          <p:cNvSpPr/>
          <p:nvPr/>
        </p:nvSpPr>
        <p:spPr>
          <a:xfrm>
            <a:off x="2358111" y="9234488"/>
            <a:ext cx="13881771" cy="0"/>
          </a:xfrm>
          <a:prstGeom prst="line">
            <a:avLst/>
          </a:prstGeom>
          <a:ln cap="flat" w="9525">
            <a:solidFill>
              <a:srgbClr val="000000"/>
            </a:solidFill>
            <a:prstDash val="solid"/>
            <a:headEnd type="none" len="sm" w="sm"/>
            <a:tailEnd type="none" len="sm" w="sm"/>
          </a:ln>
        </p:spPr>
      </p:sp>
      <p:sp>
        <p:nvSpPr>
          <p:cNvPr name="TextBox 7" id="7"/>
          <p:cNvSpPr txBox="true"/>
          <p:nvPr/>
        </p:nvSpPr>
        <p:spPr>
          <a:xfrm rot="0">
            <a:off x="556414" y="1255713"/>
            <a:ext cx="17175173" cy="2439015"/>
          </a:xfrm>
          <a:prstGeom prst="rect">
            <a:avLst/>
          </a:prstGeom>
        </p:spPr>
        <p:txBody>
          <a:bodyPr anchor="t" rtlCol="false" tIns="0" lIns="0" bIns="0" rIns="0">
            <a:spAutoFit/>
          </a:bodyPr>
          <a:lstStyle/>
          <a:p>
            <a:pPr algn="ctr">
              <a:lnSpc>
                <a:spcPts val="8564"/>
              </a:lnSpc>
            </a:pPr>
            <a:r>
              <a:rPr lang="en-US" sz="9516">
                <a:solidFill>
                  <a:srgbClr val="27231A"/>
                </a:solidFill>
                <a:latin typeface="Funtastic"/>
                <a:ea typeface="Funtastic"/>
                <a:cs typeface="Funtastic"/>
                <a:sym typeface="Funtastic"/>
              </a:rPr>
              <a:t>What is </a:t>
            </a:r>
          </a:p>
          <a:p>
            <a:pPr algn="ctr" marL="0" indent="0" lvl="0">
              <a:lnSpc>
                <a:spcPts val="8564"/>
              </a:lnSpc>
            </a:pPr>
            <a:r>
              <a:rPr lang="en-US" sz="9516">
                <a:solidFill>
                  <a:srgbClr val="27231A"/>
                </a:solidFill>
                <a:latin typeface="Funtastic"/>
                <a:ea typeface="Funtastic"/>
                <a:cs typeface="Funtastic"/>
                <a:sym typeface="Funtastic"/>
              </a:rPr>
              <a:t>Sugar Daddy Business?</a:t>
            </a:r>
          </a:p>
        </p:txBody>
      </p:sp>
      <p:sp>
        <p:nvSpPr>
          <p:cNvPr name="TextBox 8" id="8"/>
          <p:cNvSpPr txBox="true"/>
          <p:nvPr/>
        </p:nvSpPr>
        <p:spPr>
          <a:xfrm rot="0">
            <a:off x="7284508" y="4360740"/>
            <a:ext cx="8873871" cy="3066512"/>
          </a:xfrm>
          <a:prstGeom prst="rect">
            <a:avLst/>
          </a:prstGeom>
        </p:spPr>
        <p:txBody>
          <a:bodyPr anchor="t" rtlCol="false" tIns="0" lIns="0" bIns="0" rIns="0">
            <a:spAutoFit/>
          </a:bodyPr>
          <a:lstStyle/>
          <a:p>
            <a:pPr algn="just" marL="616230" indent="-308115" lvl="1">
              <a:lnSpc>
                <a:spcPts val="6279"/>
              </a:lnSpc>
              <a:buFont typeface="Arial"/>
              <a:buChar char="•"/>
            </a:pPr>
            <a:r>
              <a:rPr lang="en-US" sz="2854" i="true">
                <a:solidFill>
                  <a:srgbClr val="27231A"/>
                </a:solidFill>
                <a:latin typeface="Montserrat Italics"/>
                <a:ea typeface="Montserrat Italics"/>
                <a:cs typeface="Montserrat Italics"/>
                <a:sym typeface="Montserrat Italics"/>
              </a:rPr>
              <a:t>Older, Wealthier individuals (sugar daddies)</a:t>
            </a:r>
          </a:p>
          <a:p>
            <a:pPr algn="just" marL="616230" indent="-308115" lvl="1">
              <a:lnSpc>
                <a:spcPts val="6279"/>
              </a:lnSpc>
              <a:buFont typeface="Arial"/>
              <a:buChar char="•"/>
            </a:pPr>
            <a:r>
              <a:rPr lang="en-US" sz="2854" i="true">
                <a:solidFill>
                  <a:srgbClr val="27231A"/>
                </a:solidFill>
                <a:latin typeface="Montserrat Italics"/>
                <a:ea typeface="Montserrat Italics"/>
                <a:cs typeface="Montserrat Italics"/>
                <a:sym typeface="Montserrat Italics"/>
              </a:rPr>
              <a:t>Financial support/gifts</a:t>
            </a:r>
          </a:p>
          <a:p>
            <a:pPr algn="just" marL="616230" indent="-308115" lvl="1">
              <a:lnSpc>
                <a:spcPts val="6279"/>
              </a:lnSpc>
              <a:buFont typeface="Arial"/>
              <a:buChar char="•"/>
            </a:pPr>
            <a:r>
              <a:rPr lang="en-US" sz="2854" i="true">
                <a:solidFill>
                  <a:srgbClr val="27231A"/>
                </a:solidFill>
                <a:latin typeface="Montserrat Italics"/>
                <a:ea typeface="Montserrat Italics"/>
                <a:cs typeface="Montserrat Italics"/>
                <a:sym typeface="Montserrat Italics"/>
              </a:rPr>
              <a:t>Younger individuals (sugar babies)</a:t>
            </a:r>
          </a:p>
          <a:p>
            <a:pPr algn="just" marL="616230" indent="-308115" lvl="1">
              <a:lnSpc>
                <a:spcPts val="6279"/>
              </a:lnSpc>
              <a:buFont typeface="Arial"/>
              <a:buChar char="•"/>
            </a:pPr>
            <a:r>
              <a:rPr lang="en-US" sz="2854" i="true">
                <a:solidFill>
                  <a:srgbClr val="27231A"/>
                </a:solidFill>
                <a:latin typeface="Montserrat Italics"/>
                <a:ea typeface="Montserrat Italics"/>
                <a:cs typeface="Montserrat Italics"/>
                <a:sym typeface="Montserrat Italics"/>
              </a:rPr>
              <a:t>Exchange for relationship dynamics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8960961" y="1752908"/>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242474" y="-2785977"/>
            <a:ext cx="17436974" cy="17436974"/>
          </a:xfrm>
          <a:custGeom>
            <a:avLst/>
            <a:gdLst/>
            <a:ahLst/>
            <a:cxnLst/>
            <a:rect r="r" b="b" t="t" l="l"/>
            <a:pathLst>
              <a:path h="17436974" w="17436974">
                <a:moveTo>
                  <a:pt x="0" y="0"/>
                </a:moveTo>
                <a:lnTo>
                  <a:pt x="17436974" y="0"/>
                </a:lnTo>
                <a:lnTo>
                  <a:pt x="17436974" y="17436974"/>
                </a:lnTo>
                <a:lnTo>
                  <a:pt x="0" y="17436974"/>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7724362" y="2957362"/>
            <a:ext cx="9491770" cy="5217644"/>
            <a:chOff x="0" y="0"/>
            <a:chExt cx="4506058" cy="2476989"/>
          </a:xfrm>
        </p:grpSpPr>
        <p:sp>
          <p:nvSpPr>
            <p:cNvPr name="Freeform 5" id="5"/>
            <p:cNvSpPr/>
            <p:nvPr/>
          </p:nvSpPr>
          <p:spPr>
            <a:xfrm flipH="false" flipV="false" rot="0">
              <a:off x="0" y="0"/>
              <a:ext cx="4506058" cy="2476989"/>
            </a:xfrm>
            <a:custGeom>
              <a:avLst/>
              <a:gdLst/>
              <a:ahLst/>
              <a:cxnLst/>
              <a:rect r="r" b="b" t="t" l="l"/>
              <a:pathLst>
                <a:path h="2476989" w="4506058">
                  <a:moveTo>
                    <a:pt x="0" y="0"/>
                  </a:moveTo>
                  <a:lnTo>
                    <a:pt x="4506058" y="0"/>
                  </a:lnTo>
                  <a:lnTo>
                    <a:pt x="4506058" y="2476989"/>
                  </a:lnTo>
                  <a:lnTo>
                    <a:pt x="0" y="2476989"/>
                  </a:lnTo>
                  <a:close/>
                </a:path>
              </a:pathLst>
            </a:custGeom>
            <a:solidFill>
              <a:srgbClr val="FFFFFF"/>
            </a:solidFill>
          </p:spPr>
        </p:sp>
      </p:grpSp>
      <p:grpSp>
        <p:nvGrpSpPr>
          <p:cNvPr name="Group 6" id="6"/>
          <p:cNvGrpSpPr/>
          <p:nvPr/>
        </p:nvGrpSpPr>
        <p:grpSpPr>
          <a:xfrm rot="0">
            <a:off x="1817839" y="2477115"/>
            <a:ext cx="5101449" cy="2826408"/>
            <a:chOff x="0" y="0"/>
            <a:chExt cx="6801932" cy="3768544"/>
          </a:xfrm>
        </p:grpSpPr>
        <p:pic>
          <p:nvPicPr>
            <p:cNvPr name="Picture 7" id="7"/>
            <p:cNvPicPr>
              <a:picLocks noChangeAspect="true"/>
            </p:cNvPicPr>
            <p:nvPr/>
          </p:nvPicPr>
          <p:blipFill>
            <a:blip r:embed="rId5"/>
            <a:srcRect l="0" t="2442" r="0" b="2442"/>
            <a:stretch>
              <a:fillRect/>
            </a:stretch>
          </p:blipFill>
          <p:spPr>
            <a:xfrm flipH="false" flipV="false">
              <a:off x="0" y="0"/>
              <a:ext cx="6801932" cy="3768544"/>
            </a:xfrm>
            <a:prstGeom prst="rect">
              <a:avLst/>
            </a:prstGeom>
          </p:spPr>
        </p:pic>
      </p:grpSp>
      <p:grpSp>
        <p:nvGrpSpPr>
          <p:cNvPr name="Group 8" id="8"/>
          <p:cNvGrpSpPr/>
          <p:nvPr/>
        </p:nvGrpSpPr>
        <p:grpSpPr>
          <a:xfrm rot="0">
            <a:off x="1817839" y="5566184"/>
            <a:ext cx="5349517" cy="3130246"/>
            <a:chOff x="0" y="0"/>
            <a:chExt cx="7132690" cy="4173662"/>
          </a:xfrm>
        </p:grpSpPr>
        <p:pic>
          <p:nvPicPr>
            <p:cNvPr name="Picture 9" id="9"/>
            <p:cNvPicPr>
              <a:picLocks noChangeAspect="true"/>
            </p:cNvPicPr>
            <p:nvPr/>
          </p:nvPicPr>
          <p:blipFill>
            <a:blip r:embed="rId6"/>
            <a:srcRect l="226" t="0" r="226" b="0"/>
            <a:stretch>
              <a:fillRect/>
            </a:stretch>
          </p:blipFill>
          <p:spPr>
            <a:xfrm flipH="false" flipV="false">
              <a:off x="0" y="0"/>
              <a:ext cx="7132690" cy="4173662"/>
            </a:xfrm>
            <a:prstGeom prst="rect">
              <a:avLst/>
            </a:prstGeom>
          </p:spPr>
        </p:pic>
      </p:grpSp>
      <p:sp>
        <p:nvSpPr>
          <p:cNvPr name="AutoShape 10" id="10"/>
          <p:cNvSpPr/>
          <p:nvPr/>
        </p:nvSpPr>
        <p:spPr>
          <a:xfrm rot="0">
            <a:off x="2358111" y="9229725"/>
            <a:ext cx="13881771" cy="0"/>
          </a:xfrm>
          <a:prstGeom prst="line">
            <a:avLst/>
          </a:prstGeom>
          <a:ln cap="flat" w="9525">
            <a:solidFill>
              <a:srgbClr val="000000"/>
            </a:solidFill>
            <a:prstDash val="solid"/>
            <a:headEnd type="none" len="sm" w="sm"/>
            <a:tailEnd type="none" len="sm" w="sm"/>
          </a:ln>
        </p:spPr>
      </p:sp>
      <p:sp>
        <p:nvSpPr>
          <p:cNvPr name="TextBox 11" id="11"/>
          <p:cNvSpPr txBox="true"/>
          <p:nvPr/>
        </p:nvSpPr>
        <p:spPr>
          <a:xfrm rot="0">
            <a:off x="3456168" y="1123950"/>
            <a:ext cx="11443113" cy="1353165"/>
          </a:xfrm>
          <a:prstGeom prst="rect">
            <a:avLst/>
          </a:prstGeom>
        </p:spPr>
        <p:txBody>
          <a:bodyPr anchor="t" rtlCol="false" tIns="0" lIns="0" bIns="0" rIns="0">
            <a:spAutoFit/>
          </a:bodyPr>
          <a:lstStyle/>
          <a:p>
            <a:pPr algn="ctr" marL="0" indent="0" lvl="0">
              <a:lnSpc>
                <a:spcPts val="8564"/>
              </a:lnSpc>
            </a:pPr>
            <a:r>
              <a:rPr lang="en-US" sz="9516">
                <a:solidFill>
                  <a:srgbClr val="27231A"/>
                </a:solidFill>
                <a:latin typeface="Funtastic"/>
                <a:ea typeface="Funtastic"/>
                <a:cs typeface="Funtastic"/>
                <a:sym typeface="Funtastic"/>
              </a:rPr>
              <a:t>Case Explanation</a:t>
            </a:r>
          </a:p>
        </p:txBody>
      </p:sp>
      <p:sp>
        <p:nvSpPr>
          <p:cNvPr name="TextBox 12" id="12"/>
          <p:cNvSpPr txBox="true"/>
          <p:nvPr/>
        </p:nvSpPr>
        <p:spPr>
          <a:xfrm rot="0">
            <a:off x="2358111" y="9410700"/>
            <a:ext cx="14121576" cy="532658"/>
          </a:xfrm>
          <a:prstGeom prst="rect">
            <a:avLst/>
          </a:prstGeom>
        </p:spPr>
        <p:txBody>
          <a:bodyPr anchor="t" rtlCol="false" tIns="0" lIns="0" bIns="0" rIns="0">
            <a:spAutoFit/>
          </a:bodyPr>
          <a:lstStyle/>
          <a:p>
            <a:pPr algn="l">
              <a:lnSpc>
                <a:spcPts val="2140"/>
              </a:lnSpc>
            </a:pPr>
            <a:r>
              <a:rPr lang="en-US" sz="1529">
                <a:solidFill>
                  <a:srgbClr val="27231A"/>
                </a:solidFill>
                <a:latin typeface="Montserrat"/>
                <a:ea typeface="Montserrat"/>
                <a:cs typeface="Montserrat"/>
                <a:sym typeface="Montserrat"/>
              </a:rPr>
              <a:t>AN INTERVIEW FROM SCMP </a:t>
            </a:r>
          </a:p>
          <a:p>
            <a:pPr algn="l">
              <a:lnSpc>
                <a:spcPts val="2140"/>
              </a:lnSpc>
            </a:pPr>
            <a:r>
              <a:rPr lang="en-US" sz="1529">
                <a:solidFill>
                  <a:srgbClr val="27231A"/>
                </a:solidFill>
                <a:latin typeface="Montserrat"/>
                <a:ea typeface="Montserrat"/>
                <a:cs typeface="Montserrat"/>
                <a:sym typeface="Montserrat"/>
              </a:rPr>
              <a:t>HTTPS://WWW.SCMP.COM/WEEK-ASIA/SOCIETY/ARTICLE/2137197/HONG-KONG-SUGAR-BABIES-SINGAPORE-SUGAR-DADDIES-ITS-NOT-ABOUT</a:t>
            </a:r>
          </a:p>
        </p:txBody>
      </p:sp>
      <p:sp>
        <p:nvSpPr>
          <p:cNvPr name="TextBox 13" id="13"/>
          <p:cNvSpPr txBox="true"/>
          <p:nvPr/>
        </p:nvSpPr>
        <p:spPr>
          <a:xfrm rot="0">
            <a:off x="8072822" y="3398207"/>
            <a:ext cx="8794850" cy="4145453"/>
          </a:xfrm>
          <a:prstGeom prst="rect">
            <a:avLst/>
          </a:prstGeom>
        </p:spPr>
        <p:txBody>
          <a:bodyPr anchor="t" rtlCol="false" tIns="0" lIns="0" bIns="0" rIns="0">
            <a:spAutoFit/>
          </a:bodyPr>
          <a:lstStyle/>
          <a:p>
            <a:pPr algn="l">
              <a:lnSpc>
                <a:spcPts val="4729"/>
              </a:lnSpc>
            </a:pPr>
            <a:r>
              <a:rPr lang="en-US" sz="2329" i="true">
                <a:solidFill>
                  <a:srgbClr val="27231A"/>
                </a:solidFill>
                <a:latin typeface="Montserrat Italics"/>
                <a:ea typeface="Montserrat Italics"/>
                <a:cs typeface="Montserrat Italics"/>
                <a:sym typeface="Montserrat Italics"/>
              </a:rPr>
              <a:t>The Sugarbook: sugar dating website</a:t>
            </a:r>
          </a:p>
          <a:p>
            <a:pPr algn="l">
              <a:lnSpc>
                <a:spcPts val="4729"/>
              </a:lnSpc>
            </a:pPr>
            <a:r>
              <a:rPr lang="en-US" sz="2329" i="true">
                <a:solidFill>
                  <a:srgbClr val="27231A"/>
                </a:solidFill>
                <a:latin typeface="Montserrat Italics"/>
                <a:ea typeface="Montserrat Italics"/>
                <a:cs typeface="Montserrat Italics"/>
                <a:sym typeface="Montserrat Italics"/>
              </a:rPr>
              <a:t>The founder of Sugarbook Darren Chan: </a:t>
            </a:r>
          </a:p>
          <a:p>
            <a:pPr algn="l">
              <a:lnSpc>
                <a:spcPts val="4729"/>
              </a:lnSpc>
            </a:pPr>
            <a:r>
              <a:rPr lang="en-US" sz="2329" i="true">
                <a:solidFill>
                  <a:srgbClr val="27231A"/>
                </a:solidFill>
                <a:latin typeface="Montserrat Italics"/>
                <a:ea typeface="Montserrat Italics"/>
                <a:cs typeface="Montserrat Italics"/>
                <a:sym typeface="Montserrat Italics"/>
              </a:rPr>
              <a:t>Men seek beauty while women go for money when it comes to choosing life partners</a:t>
            </a:r>
          </a:p>
          <a:p>
            <a:pPr algn="l">
              <a:lnSpc>
                <a:spcPts val="4729"/>
              </a:lnSpc>
            </a:pPr>
            <a:r>
              <a:rPr lang="en-US" sz="2329" i="true">
                <a:solidFill>
                  <a:srgbClr val="27231A"/>
                </a:solidFill>
                <a:latin typeface="Montserrat Italics"/>
                <a:ea typeface="Montserrat Italics"/>
                <a:cs typeface="Montserrat Italics"/>
                <a:sym typeface="Montserrat Italics"/>
              </a:rPr>
              <a:t>Sugarbook Users:</a:t>
            </a:r>
          </a:p>
          <a:p>
            <a:pPr algn="l">
              <a:lnSpc>
                <a:spcPts val="4729"/>
              </a:lnSpc>
            </a:pPr>
            <a:r>
              <a:rPr lang="en-US" sz="2329" i="true">
                <a:solidFill>
                  <a:srgbClr val="27231A"/>
                </a:solidFill>
                <a:latin typeface="Montserrat Italics"/>
                <a:ea typeface="Montserrat Italics"/>
                <a:cs typeface="Montserrat Italics"/>
                <a:sym typeface="Montserrat Italics"/>
              </a:rPr>
              <a:t>Female: aged between 21-32</a:t>
            </a:r>
          </a:p>
          <a:p>
            <a:pPr algn="l">
              <a:lnSpc>
                <a:spcPts val="4729"/>
              </a:lnSpc>
            </a:pPr>
            <a:r>
              <a:rPr lang="en-US" sz="2329" i="true">
                <a:solidFill>
                  <a:srgbClr val="27231A"/>
                </a:solidFill>
                <a:latin typeface="Montserrat Italics"/>
                <a:ea typeface="Montserrat Italics"/>
                <a:cs typeface="Montserrat Italics"/>
                <a:sym typeface="Montserrat Italics"/>
              </a:rPr>
              <a:t>Male: aged between 30-55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8960961" y="1752908"/>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0" y="-2785977"/>
            <a:ext cx="17436974" cy="17436974"/>
          </a:xfrm>
          <a:custGeom>
            <a:avLst/>
            <a:gdLst/>
            <a:ahLst/>
            <a:cxnLst/>
            <a:rect r="r" b="b" t="t" l="l"/>
            <a:pathLst>
              <a:path h="17436974" w="17436974">
                <a:moveTo>
                  <a:pt x="0" y="0"/>
                </a:moveTo>
                <a:lnTo>
                  <a:pt x="17436974" y="0"/>
                </a:lnTo>
                <a:lnTo>
                  <a:pt x="17436974" y="17436974"/>
                </a:lnTo>
                <a:lnTo>
                  <a:pt x="0" y="17436974"/>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489133" y="3634734"/>
            <a:ext cx="4672224" cy="3693217"/>
            <a:chOff x="0" y="0"/>
            <a:chExt cx="6229633" cy="4924289"/>
          </a:xfrm>
        </p:grpSpPr>
        <p:pic>
          <p:nvPicPr>
            <p:cNvPr name="Picture 5" id="5"/>
            <p:cNvPicPr>
              <a:picLocks noChangeAspect="true"/>
            </p:cNvPicPr>
            <p:nvPr/>
          </p:nvPicPr>
          <p:blipFill>
            <a:blip r:embed="rId5"/>
            <a:srcRect l="7856" t="0" r="7856" b="0"/>
            <a:stretch>
              <a:fillRect/>
            </a:stretch>
          </p:blipFill>
          <p:spPr>
            <a:xfrm flipH="false" flipV="false">
              <a:off x="0" y="0"/>
              <a:ext cx="6229633" cy="4924289"/>
            </a:xfrm>
            <a:prstGeom prst="rect">
              <a:avLst/>
            </a:prstGeom>
          </p:spPr>
        </p:pic>
      </p:grpSp>
      <p:sp>
        <p:nvSpPr>
          <p:cNvPr name="AutoShape 6" id="6"/>
          <p:cNvSpPr/>
          <p:nvPr/>
        </p:nvSpPr>
        <p:spPr>
          <a:xfrm rot="0">
            <a:off x="2358111" y="9229725"/>
            <a:ext cx="13881771" cy="0"/>
          </a:xfrm>
          <a:prstGeom prst="line">
            <a:avLst/>
          </a:prstGeom>
          <a:ln cap="flat" w="9525">
            <a:solidFill>
              <a:srgbClr val="000000"/>
            </a:solidFill>
            <a:prstDash val="solid"/>
            <a:headEnd type="none" len="sm" w="sm"/>
            <a:tailEnd type="none" len="sm" w="sm"/>
          </a:ln>
        </p:spPr>
      </p:sp>
      <p:sp>
        <p:nvSpPr>
          <p:cNvPr name="TextBox 7" id="7"/>
          <p:cNvSpPr txBox="true"/>
          <p:nvPr/>
        </p:nvSpPr>
        <p:spPr>
          <a:xfrm rot="0">
            <a:off x="3456168" y="1123950"/>
            <a:ext cx="11443113" cy="1353165"/>
          </a:xfrm>
          <a:prstGeom prst="rect">
            <a:avLst/>
          </a:prstGeom>
        </p:spPr>
        <p:txBody>
          <a:bodyPr anchor="t" rtlCol="false" tIns="0" lIns="0" bIns="0" rIns="0">
            <a:spAutoFit/>
          </a:bodyPr>
          <a:lstStyle/>
          <a:p>
            <a:pPr algn="ctr" marL="0" indent="0" lvl="0">
              <a:lnSpc>
                <a:spcPts val="8564"/>
              </a:lnSpc>
            </a:pPr>
            <a:r>
              <a:rPr lang="en-US" sz="9516">
                <a:solidFill>
                  <a:srgbClr val="27231A"/>
                </a:solidFill>
                <a:latin typeface="Funtastic"/>
                <a:ea typeface="Funtastic"/>
                <a:cs typeface="Funtastic"/>
                <a:sym typeface="Funtastic"/>
              </a:rPr>
              <a:t>Case Explanation</a:t>
            </a:r>
          </a:p>
        </p:txBody>
      </p:sp>
      <p:sp>
        <p:nvSpPr>
          <p:cNvPr name="TextBox 8" id="8"/>
          <p:cNvSpPr txBox="true"/>
          <p:nvPr/>
        </p:nvSpPr>
        <p:spPr>
          <a:xfrm rot="0">
            <a:off x="2358111" y="9410700"/>
            <a:ext cx="14121576" cy="532658"/>
          </a:xfrm>
          <a:prstGeom prst="rect">
            <a:avLst/>
          </a:prstGeom>
        </p:spPr>
        <p:txBody>
          <a:bodyPr anchor="t" rtlCol="false" tIns="0" lIns="0" bIns="0" rIns="0">
            <a:spAutoFit/>
          </a:bodyPr>
          <a:lstStyle/>
          <a:p>
            <a:pPr algn="l">
              <a:lnSpc>
                <a:spcPts val="2140"/>
              </a:lnSpc>
            </a:pPr>
            <a:r>
              <a:rPr lang="en-US" sz="1529">
                <a:solidFill>
                  <a:srgbClr val="27231A"/>
                </a:solidFill>
                <a:latin typeface="Montserrat"/>
                <a:ea typeface="Montserrat"/>
                <a:cs typeface="Montserrat"/>
                <a:sym typeface="Montserrat"/>
              </a:rPr>
              <a:t>AN INTERVIEW FROM SCMP </a:t>
            </a:r>
          </a:p>
          <a:p>
            <a:pPr algn="l">
              <a:lnSpc>
                <a:spcPts val="2140"/>
              </a:lnSpc>
            </a:pPr>
            <a:r>
              <a:rPr lang="en-US" sz="1529">
                <a:solidFill>
                  <a:srgbClr val="27231A"/>
                </a:solidFill>
                <a:latin typeface="Montserrat"/>
                <a:ea typeface="Montserrat"/>
                <a:cs typeface="Montserrat"/>
                <a:sym typeface="Montserrat"/>
              </a:rPr>
              <a:t>HTTPS://WWW.SCMP.COM/WEEK-ASIA/SOCIETY/ARTICLE/2137197/HONG-KONG-SUGAR-BABIES-SINGAPORE-SUGAR-DADDIES-ITS-NOT-ABOUT</a:t>
            </a:r>
          </a:p>
        </p:txBody>
      </p:sp>
      <p:sp>
        <p:nvSpPr>
          <p:cNvPr name="TextBox 9" id="9"/>
          <p:cNvSpPr txBox="true"/>
          <p:nvPr/>
        </p:nvSpPr>
        <p:spPr>
          <a:xfrm rot="0">
            <a:off x="7462348" y="3208014"/>
            <a:ext cx="8149256" cy="815340"/>
          </a:xfrm>
          <a:prstGeom prst="rect">
            <a:avLst/>
          </a:prstGeom>
        </p:spPr>
        <p:txBody>
          <a:bodyPr anchor="t" rtlCol="false" tIns="0" lIns="0" bIns="0" rIns="0">
            <a:spAutoFit/>
          </a:bodyPr>
          <a:lstStyle/>
          <a:p>
            <a:pPr algn="ctr">
              <a:lnSpc>
                <a:spcPts val="3359"/>
              </a:lnSpc>
            </a:pPr>
            <a:r>
              <a:rPr lang="en-US" sz="2400" i="true">
                <a:solidFill>
                  <a:srgbClr val="27231A"/>
                </a:solidFill>
                <a:latin typeface="Montserrat Italics"/>
                <a:ea typeface="Montserrat Italics"/>
                <a:cs typeface="Montserrat Italics"/>
                <a:sym typeface="Montserrat Italics"/>
              </a:rPr>
              <a:t>Case Study: </a:t>
            </a:r>
          </a:p>
          <a:p>
            <a:pPr algn="ctr">
              <a:lnSpc>
                <a:spcPts val="3359"/>
              </a:lnSpc>
            </a:pPr>
            <a:r>
              <a:rPr lang="en-US" sz="2400" i="true">
                <a:solidFill>
                  <a:srgbClr val="27231A"/>
                </a:solidFill>
                <a:latin typeface="Montserrat Italics"/>
                <a:ea typeface="Montserrat Italics"/>
                <a:cs typeface="Montserrat Italics"/>
                <a:sym typeface="Montserrat Italics"/>
              </a:rPr>
              <a:t>Lily and her 40-year-old Sugar Daddy</a:t>
            </a:r>
          </a:p>
        </p:txBody>
      </p:sp>
      <p:sp>
        <p:nvSpPr>
          <p:cNvPr name="TextBox 10" id="10"/>
          <p:cNvSpPr txBox="true"/>
          <p:nvPr/>
        </p:nvSpPr>
        <p:spPr>
          <a:xfrm rot="0">
            <a:off x="7462348" y="4907588"/>
            <a:ext cx="8149256" cy="2491740"/>
          </a:xfrm>
          <a:prstGeom prst="rect">
            <a:avLst/>
          </a:prstGeom>
        </p:spPr>
        <p:txBody>
          <a:bodyPr anchor="t" rtlCol="false" tIns="0" lIns="0" bIns="0" rIns="0">
            <a:spAutoFit/>
          </a:bodyPr>
          <a:lstStyle/>
          <a:p>
            <a:pPr algn="ctr">
              <a:lnSpc>
                <a:spcPts val="3359"/>
              </a:lnSpc>
            </a:pPr>
            <a:r>
              <a:rPr lang="en-US" sz="2400" i="true">
                <a:solidFill>
                  <a:srgbClr val="27231A"/>
                </a:solidFill>
                <a:latin typeface="Montserrat Italics"/>
                <a:ea typeface="Montserrat Italics"/>
                <a:cs typeface="Montserrat Italics"/>
                <a:sym typeface="Montserrat Italics"/>
              </a:rPr>
              <a:t>40-year-old Sugar Daddy: </a:t>
            </a:r>
          </a:p>
          <a:p>
            <a:pPr algn="ctr">
              <a:lnSpc>
                <a:spcPts val="3359"/>
              </a:lnSpc>
            </a:pPr>
            <a:r>
              <a:rPr lang="en-US" sz="2400" i="true">
                <a:solidFill>
                  <a:srgbClr val="27231A"/>
                </a:solidFill>
                <a:latin typeface="Montserrat Italics"/>
                <a:ea typeface="Montserrat Italics"/>
                <a:cs typeface="Montserrat Italics"/>
                <a:sym typeface="Montserrat Italics"/>
              </a:rPr>
              <a:t>Seek for relationship with young and beautiful ladies</a:t>
            </a:r>
          </a:p>
          <a:p>
            <a:pPr algn="ctr">
              <a:lnSpc>
                <a:spcPts val="3359"/>
              </a:lnSpc>
            </a:pPr>
            <a:r>
              <a:rPr lang="en-US" sz="2400" i="true">
                <a:solidFill>
                  <a:srgbClr val="27231A"/>
                </a:solidFill>
                <a:latin typeface="Montserrat Italics"/>
                <a:ea typeface="Montserrat Italics"/>
                <a:cs typeface="Montserrat Italics"/>
                <a:sym typeface="Montserrat Italics"/>
              </a:rPr>
              <a:t>Sugar Baby Lily:</a:t>
            </a:r>
          </a:p>
          <a:p>
            <a:pPr algn="ctr">
              <a:lnSpc>
                <a:spcPts val="3359"/>
              </a:lnSpc>
            </a:pPr>
            <a:r>
              <a:rPr lang="en-US" sz="2400" i="true">
                <a:solidFill>
                  <a:srgbClr val="27231A"/>
                </a:solidFill>
                <a:latin typeface="Montserrat Italics"/>
                <a:ea typeface="Montserrat Italics"/>
                <a:cs typeface="Montserrat Italics"/>
                <a:sym typeface="Montserrat Italics"/>
              </a:rPr>
              <a:t>Seek for financial support and high quality of life</a:t>
            </a:r>
          </a:p>
          <a:p>
            <a:pPr algn="ctr">
              <a:lnSpc>
                <a:spcPts val="3359"/>
              </a:lnSpc>
            </a:pPr>
            <a:r>
              <a:rPr lang="en-US" sz="2400" i="true">
                <a:solidFill>
                  <a:srgbClr val="27231A"/>
                </a:solidFill>
                <a:latin typeface="Montserrat Italics"/>
                <a:ea typeface="Montserrat Italics"/>
                <a:cs typeface="Montserrat Italics"/>
                <a:sym typeface="Montserrat Italics"/>
              </a:rPr>
              <a:t>e.g. Chanel and Hermès handbag, Cash, business class flight, foreign trip, iPhone, Macbook Pro...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8960961" y="1849396"/>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7379795" y="-8600129"/>
            <a:ext cx="17436974" cy="17436974"/>
          </a:xfrm>
          <a:custGeom>
            <a:avLst/>
            <a:gdLst/>
            <a:ahLst/>
            <a:cxnLst/>
            <a:rect r="r" b="b" t="t" l="l"/>
            <a:pathLst>
              <a:path h="17436974" w="17436974">
                <a:moveTo>
                  <a:pt x="0" y="0"/>
                </a:moveTo>
                <a:lnTo>
                  <a:pt x="17436974" y="0"/>
                </a:lnTo>
                <a:lnTo>
                  <a:pt x="17436974"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892951" y="1590394"/>
            <a:ext cx="4126907" cy="765251"/>
            <a:chOff x="0" y="0"/>
            <a:chExt cx="4086190" cy="757701"/>
          </a:xfrm>
        </p:grpSpPr>
        <p:sp>
          <p:nvSpPr>
            <p:cNvPr name="Freeform 5" id="5"/>
            <p:cNvSpPr/>
            <p:nvPr/>
          </p:nvSpPr>
          <p:spPr>
            <a:xfrm flipH="false" flipV="false" rot="0">
              <a:off x="0" y="0"/>
              <a:ext cx="4086191" cy="757701"/>
            </a:xfrm>
            <a:custGeom>
              <a:avLst/>
              <a:gdLst/>
              <a:ahLst/>
              <a:cxnLst/>
              <a:rect r="r" b="b" t="t" l="l"/>
              <a:pathLst>
                <a:path h="757701" w="4086191">
                  <a:moveTo>
                    <a:pt x="187596" y="0"/>
                  </a:moveTo>
                  <a:lnTo>
                    <a:pt x="3898594" y="0"/>
                  </a:lnTo>
                  <a:cubicBezTo>
                    <a:pt x="3948348" y="0"/>
                    <a:pt x="3996064" y="19765"/>
                    <a:pt x="4031245" y="54946"/>
                  </a:cubicBezTo>
                  <a:cubicBezTo>
                    <a:pt x="4066426" y="90127"/>
                    <a:pt x="4086191" y="137843"/>
                    <a:pt x="4086191" y="187596"/>
                  </a:cubicBezTo>
                  <a:lnTo>
                    <a:pt x="4086191" y="570105"/>
                  </a:lnTo>
                  <a:cubicBezTo>
                    <a:pt x="4086191" y="673711"/>
                    <a:pt x="4002201" y="757701"/>
                    <a:pt x="3898594" y="757701"/>
                  </a:cubicBezTo>
                  <a:lnTo>
                    <a:pt x="187596" y="757701"/>
                  </a:lnTo>
                  <a:cubicBezTo>
                    <a:pt x="83990" y="757701"/>
                    <a:pt x="0" y="673711"/>
                    <a:pt x="0" y="570105"/>
                  </a:cubicBezTo>
                  <a:lnTo>
                    <a:pt x="0" y="187596"/>
                  </a:lnTo>
                  <a:cubicBezTo>
                    <a:pt x="0" y="83990"/>
                    <a:pt x="83990" y="0"/>
                    <a:pt x="187596" y="0"/>
                  </a:cubicBezTo>
                  <a:close/>
                </a:path>
              </a:pathLst>
            </a:custGeom>
            <a:solidFill>
              <a:srgbClr val="FFFFFF"/>
            </a:solidFill>
            <a:ln w="28575" cap="rnd">
              <a:solidFill>
                <a:srgbClr val="27231A"/>
              </a:solidFill>
              <a:prstDash val="solid"/>
              <a:round/>
            </a:ln>
          </p:spPr>
        </p:sp>
        <p:sp>
          <p:nvSpPr>
            <p:cNvPr name="TextBox 6" id="6"/>
            <p:cNvSpPr txBox="true"/>
            <p:nvPr/>
          </p:nvSpPr>
          <p:spPr>
            <a:xfrm>
              <a:off x="0" y="-38100"/>
              <a:ext cx="4086190" cy="795801"/>
            </a:xfrm>
            <a:prstGeom prst="rect">
              <a:avLst/>
            </a:prstGeom>
          </p:spPr>
          <p:txBody>
            <a:bodyPr anchor="ctr" rtlCol="false" tIns="50800" lIns="50800" bIns="50800" rIns="50800"/>
            <a:lstStyle/>
            <a:p>
              <a:pPr algn="ctr">
                <a:lnSpc>
                  <a:spcPts val="2140"/>
                </a:lnSpc>
              </a:pPr>
            </a:p>
          </p:txBody>
        </p:sp>
      </p:grpSp>
      <p:grpSp>
        <p:nvGrpSpPr>
          <p:cNvPr name="Group 7" id="7"/>
          <p:cNvGrpSpPr/>
          <p:nvPr/>
        </p:nvGrpSpPr>
        <p:grpSpPr>
          <a:xfrm rot="0">
            <a:off x="2780595" y="1490619"/>
            <a:ext cx="4126907" cy="717555"/>
            <a:chOff x="0" y="0"/>
            <a:chExt cx="4086190" cy="710475"/>
          </a:xfrm>
        </p:grpSpPr>
        <p:sp>
          <p:nvSpPr>
            <p:cNvPr name="Freeform 8" id="8"/>
            <p:cNvSpPr/>
            <p:nvPr/>
          </p:nvSpPr>
          <p:spPr>
            <a:xfrm flipH="false" flipV="false" rot="0">
              <a:off x="0" y="0"/>
              <a:ext cx="4086191" cy="710475"/>
            </a:xfrm>
            <a:custGeom>
              <a:avLst/>
              <a:gdLst/>
              <a:ahLst/>
              <a:cxnLst/>
              <a:rect r="r" b="b" t="t" l="l"/>
              <a:pathLst>
                <a:path h="710475" w="4086191">
                  <a:moveTo>
                    <a:pt x="187596" y="0"/>
                  </a:moveTo>
                  <a:lnTo>
                    <a:pt x="3898594" y="0"/>
                  </a:lnTo>
                  <a:cubicBezTo>
                    <a:pt x="3948348" y="0"/>
                    <a:pt x="3996064" y="19765"/>
                    <a:pt x="4031245" y="54946"/>
                  </a:cubicBezTo>
                  <a:cubicBezTo>
                    <a:pt x="4066426" y="90127"/>
                    <a:pt x="4086191" y="137843"/>
                    <a:pt x="4086191" y="187596"/>
                  </a:cubicBezTo>
                  <a:lnTo>
                    <a:pt x="4086191" y="522879"/>
                  </a:lnTo>
                  <a:cubicBezTo>
                    <a:pt x="4086191" y="626486"/>
                    <a:pt x="4002201" y="710475"/>
                    <a:pt x="3898594" y="710475"/>
                  </a:cubicBezTo>
                  <a:lnTo>
                    <a:pt x="187596" y="710475"/>
                  </a:lnTo>
                  <a:cubicBezTo>
                    <a:pt x="83990" y="710475"/>
                    <a:pt x="0" y="626486"/>
                    <a:pt x="0" y="522879"/>
                  </a:cubicBezTo>
                  <a:lnTo>
                    <a:pt x="0" y="187596"/>
                  </a:lnTo>
                  <a:cubicBezTo>
                    <a:pt x="0" y="83990"/>
                    <a:pt x="83990" y="0"/>
                    <a:pt x="187596" y="0"/>
                  </a:cubicBezTo>
                  <a:close/>
                </a:path>
              </a:pathLst>
            </a:custGeom>
            <a:solidFill>
              <a:srgbClr val="FFFFFF"/>
            </a:solidFill>
            <a:ln w="28575" cap="rnd">
              <a:solidFill>
                <a:srgbClr val="27231A"/>
              </a:solidFill>
              <a:prstDash val="solid"/>
              <a:round/>
            </a:ln>
          </p:spPr>
        </p:sp>
        <p:sp>
          <p:nvSpPr>
            <p:cNvPr name="TextBox 9" id="9"/>
            <p:cNvSpPr txBox="true"/>
            <p:nvPr/>
          </p:nvSpPr>
          <p:spPr>
            <a:xfrm>
              <a:off x="0" y="-38100"/>
              <a:ext cx="4086190" cy="748575"/>
            </a:xfrm>
            <a:prstGeom prst="rect">
              <a:avLst/>
            </a:prstGeom>
          </p:spPr>
          <p:txBody>
            <a:bodyPr anchor="ctr" rtlCol="false" tIns="50800" lIns="50800" bIns="50800" rIns="50800"/>
            <a:lstStyle/>
            <a:p>
              <a:pPr algn="ctr">
                <a:lnSpc>
                  <a:spcPts val="2140"/>
                </a:lnSpc>
              </a:pPr>
            </a:p>
          </p:txBody>
        </p:sp>
      </p:grpSp>
      <p:sp>
        <p:nvSpPr>
          <p:cNvPr name="TextBox 10" id="10"/>
          <p:cNvSpPr txBox="true"/>
          <p:nvPr/>
        </p:nvSpPr>
        <p:spPr>
          <a:xfrm rot="0">
            <a:off x="2931051" y="1625796"/>
            <a:ext cx="3825995" cy="475775"/>
          </a:xfrm>
          <a:prstGeom prst="rect">
            <a:avLst/>
          </a:prstGeom>
        </p:spPr>
        <p:txBody>
          <a:bodyPr anchor="t" rtlCol="false" tIns="0" lIns="0" bIns="0" rIns="0">
            <a:spAutoFit/>
          </a:bodyPr>
          <a:lstStyle/>
          <a:p>
            <a:pPr algn="ctr" marL="0" indent="0" lvl="0">
              <a:lnSpc>
                <a:spcPts val="1856"/>
              </a:lnSpc>
            </a:pPr>
            <a:r>
              <a:rPr lang="en-US" sz="1856" i="true">
                <a:solidFill>
                  <a:srgbClr val="27231A"/>
                </a:solidFill>
                <a:latin typeface="Montserrat Italics"/>
                <a:ea typeface="Montserrat Italics"/>
                <a:cs typeface="Montserrat Italics"/>
                <a:sym typeface="Montserrat Italics"/>
              </a:rPr>
              <a:t>Presented by Yung Hui Ting Angel</a:t>
            </a:r>
          </a:p>
        </p:txBody>
      </p:sp>
      <p:sp>
        <p:nvSpPr>
          <p:cNvPr name="AutoShape 11" id="11"/>
          <p:cNvSpPr/>
          <p:nvPr/>
        </p:nvSpPr>
        <p:spPr>
          <a:xfrm rot="0">
            <a:off x="2358111" y="9229725"/>
            <a:ext cx="13881771" cy="0"/>
          </a:xfrm>
          <a:prstGeom prst="line">
            <a:avLst/>
          </a:prstGeom>
          <a:ln cap="flat" w="9525">
            <a:solidFill>
              <a:srgbClr val="000000"/>
            </a:solidFill>
            <a:prstDash val="solid"/>
            <a:headEnd type="none" len="sm" w="sm"/>
            <a:tailEnd type="none" len="sm" w="sm"/>
          </a:ln>
        </p:spPr>
      </p:sp>
      <p:sp>
        <p:nvSpPr>
          <p:cNvPr name="TextBox 12" id="12"/>
          <p:cNvSpPr txBox="true"/>
          <p:nvPr/>
        </p:nvSpPr>
        <p:spPr>
          <a:xfrm rot="0">
            <a:off x="2358111" y="2346120"/>
            <a:ext cx="13571779" cy="6359370"/>
          </a:xfrm>
          <a:prstGeom prst="rect">
            <a:avLst/>
          </a:prstGeom>
        </p:spPr>
        <p:txBody>
          <a:bodyPr anchor="t" rtlCol="false" tIns="0" lIns="0" bIns="0" rIns="0">
            <a:spAutoFit/>
          </a:bodyPr>
          <a:lstStyle/>
          <a:p>
            <a:pPr algn="ctr" marL="0" indent="0" lvl="0">
              <a:lnSpc>
                <a:spcPts val="22743"/>
              </a:lnSpc>
            </a:pPr>
            <a:r>
              <a:rPr lang="en-US" sz="22743">
                <a:solidFill>
                  <a:srgbClr val="27231A"/>
                </a:solidFill>
                <a:latin typeface="Funtastic"/>
                <a:ea typeface="Funtastic"/>
                <a:cs typeface="Funtastic"/>
                <a:sym typeface="Funtastic"/>
              </a:rPr>
              <a:t>Ethical Dilemma</a:t>
            </a:r>
          </a:p>
        </p:txBody>
      </p:sp>
      <p:grpSp>
        <p:nvGrpSpPr>
          <p:cNvPr name="Group 13" id="13"/>
          <p:cNvGrpSpPr/>
          <p:nvPr/>
        </p:nvGrpSpPr>
        <p:grpSpPr>
          <a:xfrm rot="0">
            <a:off x="16081050" y="8836846"/>
            <a:ext cx="1178250" cy="1584819"/>
            <a:chOff x="0" y="0"/>
            <a:chExt cx="660400" cy="888279"/>
          </a:xfrm>
        </p:grpSpPr>
        <p:sp>
          <p:nvSpPr>
            <p:cNvPr name="Freeform 14" id="14"/>
            <p:cNvSpPr/>
            <p:nvPr/>
          </p:nvSpPr>
          <p:spPr>
            <a:xfrm flipH="false" flipV="false" rot="0">
              <a:off x="0" y="0"/>
              <a:ext cx="660400" cy="888279"/>
            </a:xfrm>
            <a:custGeom>
              <a:avLst/>
              <a:gdLst/>
              <a:ahLst/>
              <a:cxnLst/>
              <a:rect r="r" b="b" t="t" l="l"/>
              <a:pathLst>
                <a:path h="888279"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0179"/>
                  </a:cubicBezTo>
                  <a:lnTo>
                    <a:pt x="660400" y="888279"/>
                  </a:lnTo>
                  <a:lnTo>
                    <a:pt x="0" y="888279"/>
                  </a:lnTo>
                  <a:lnTo>
                    <a:pt x="0" y="330593"/>
                  </a:lnTo>
                  <a:cubicBezTo>
                    <a:pt x="1782" y="185660"/>
                    <a:pt x="93019" y="64045"/>
                    <a:pt x="220252" y="19070"/>
                  </a:cubicBezTo>
                  <a:close/>
                </a:path>
              </a:pathLst>
            </a:custGeom>
            <a:solidFill>
              <a:srgbClr val="27231A"/>
            </a:solidFill>
          </p:spPr>
        </p:sp>
        <p:sp>
          <p:nvSpPr>
            <p:cNvPr name="TextBox 15" id="15"/>
            <p:cNvSpPr txBox="true"/>
            <p:nvPr/>
          </p:nvSpPr>
          <p:spPr>
            <a:xfrm>
              <a:off x="0" y="88900"/>
              <a:ext cx="660400" cy="799379"/>
            </a:xfrm>
            <a:prstGeom prst="rect">
              <a:avLst/>
            </a:prstGeom>
          </p:spPr>
          <p:txBody>
            <a:bodyPr anchor="ctr" rtlCol="false" tIns="50800" lIns="50800" bIns="50800" rIns="50800"/>
            <a:lstStyle/>
            <a:p>
              <a:pPr algn="ctr">
                <a:lnSpc>
                  <a:spcPts val="2140"/>
                </a:lnSpc>
              </a:pPr>
            </a:p>
          </p:txBody>
        </p:sp>
      </p:grpSp>
      <p:sp>
        <p:nvSpPr>
          <p:cNvPr name="TextBox 16" id="16"/>
          <p:cNvSpPr txBox="true"/>
          <p:nvPr/>
        </p:nvSpPr>
        <p:spPr>
          <a:xfrm rot="0">
            <a:off x="16156377" y="9349084"/>
            <a:ext cx="1027595" cy="463777"/>
          </a:xfrm>
          <a:prstGeom prst="rect">
            <a:avLst/>
          </a:prstGeom>
        </p:spPr>
        <p:txBody>
          <a:bodyPr anchor="t" rtlCol="false" tIns="0" lIns="0" bIns="0" rIns="0">
            <a:spAutoFit/>
          </a:bodyPr>
          <a:lstStyle/>
          <a:p>
            <a:pPr algn="ctr">
              <a:lnSpc>
                <a:spcPts val="2896"/>
              </a:lnSpc>
            </a:pPr>
            <a:r>
              <a:rPr lang="en-US" sz="3368">
                <a:solidFill>
                  <a:srgbClr val="FFFFFF"/>
                </a:solidFill>
                <a:latin typeface="Funtastic"/>
                <a:ea typeface="Funtastic"/>
                <a:cs typeface="Funtastic"/>
                <a:sym typeface="Funtastic"/>
              </a:rPr>
              <a:t>01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9038290" y="1267536"/>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7379795" y="-8600129"/>
            <a:ext cx="17436974" cy="17436974"/>
          </a:xfrm>
          <a:custGeom>
            <a:avLst/>
            <a:gdLst/>
            <a:ahLst/>
            <a:cxnLst/>
            <a:rect r="r" b="b" t="t" l="l"/>
            <a:pathLst>
              <a:path h="17436974" w="17436974">
                <a:moveTo>
                  <a:pt x="0" y="0"/>
                </a:moveTo>
                <a:lnTo>
                  <a:pt x="17436974" y="0"/>
                </a:lnTo>
                <a:lnTo>
                  <a:pt x="17436974"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2358111" y="9234488"/>
            <a:ext cx="13881771" cy="0"/>
          </a:xfrm>
          <a:prstGeom prst="line">
            <a:avLst/>
          </a:prstGeom>
          <a:ln cap="flat" w="9525">
            <a:solidFill>
              <a:srgbClr val="000000"/>
            </a:solidFill>
            <a:prstDash val="solid"/>
            <a:headEnd type="none" len="sm" w="sm"/>
            <a:tailEnd type="none" len="sm" w="sm"/>
          </a:ln>
        </p:spPr>
      </p:sp>
      <p:sp>
        <p:nvSpPr>
          <p:cNvPr name="TextBox 5" id="5"/>
          <p:cNvSpPr txBox="true"/>
          <p:nvPr/>
        </p:nvSpPr>
        <p:spPr>
          <a:xfrm rot="0">
            <a:off x="3558921" y="1123950"/>
            <a:ext cx="11170158" cy="1353165"/>
          </a:xfrm>
          <a:prstGeom prst="rect">
            <a:avLst/>
          </a:prstGeom>
        </p:spPr>
        <p:txBody>
          <a:bodyPr anchor="t" rtlCol="false" tIns="0" lIns="0" bIns="0" rIns="0">
            <a:spAutoFit/>
          </a:bodyPr>
          <a:lstStyle/>
          <a:p>
            <a:pPr algn="ctr" marL="0" indent="0" lvl="0">
              <a:lnSpc>
                <a:spcPts val="8564"/>
              </a:lnSpc>
            </a:pPr>
            <a:r>
              <a:rPr lang="en-US" sz="9516">
                <a:solidFill>
                  <a:srgbClr val="27231A"/>
                </a:solidFill>
                <a:latin typeface="Funtastic"/>
                <a:ea typeface="Funtastic"/>
                <a:cs typeface="Funtastic"/>
                <a:sym typeface="Funtastic"/>
              </a:rPr>
              <a:t>Society</a:t>
            </a:r>
          </a:p>
        </p:txBody>
      </p:sp>
      <p:sp>
        <p:nvSpPr>
          <p:cNvPr name="TextBox 6" id="6"/>
          <p:cNvSpPr txBox="true"/>
          <p:nvPr/>
        </p:nvSpPr>
        <p:spPr>
          <a:xfrm rot="0">
            <a:off x="1183308" y="3486419"/>
            <a:ext cx="7389443" cy="2856076"/>
          </a:xfrm>
          <a:prstGeom prst="rect">
            <a:avLst/>
          </a:prstGeom>
        </p:spPr>
        <p:txBody>
          <a:bodyPr anchor="t" rtlCol="false" tIns="0" lIns="0" bIns="0" rIns="0">
            <a:spAutoFit/>
          </a:bodyPr>
          <a:lstStyle/>
          <a:p>
            <a:pPr algn="just">
              <a:lnSpc>
                <a:spcPts val="5828"/>
              </a:lnSpc>
            </a:pPr>
            <a:r>
              <a:rPr lang="en-US" b="true" sz="2649" i="true">
                <a:solidFill>
                  <a:srgbClr val="27231A"/>
                </a:solidFill>
                <a:latin typeface="Montserrat Bold Italics"/>
                <a:ea typeface="Montserrat Bold Italics"/>
                <a:cs typeface="Montserrat Bold Italics"/>
                <a:sym typeface="Montserrat Bold Italics"/>
              </a:rPr>
              <a:t>Increased Acceptance</a:t>
            </a:r>
          </a:p>
          <a:p>
            <a:pPr algn="just"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economic pressure of young students</a:t>
            </a:r>
          </a:p>
          <a:p>
            <a:pPr algn="just"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normalization of alternative lifestyles</a:t>
            </a:r>
          </a:p>
          <a:p>
            <a:pPr algn="just">
              <a:lnSpc>
                <a:spcPts val="5828"/>
              </a:lnSpc>
            </a:pPr>
          </a:p>
        </p:txBody>
      </p:sp>
      <p:sp>
        <p:nvSpPr>
          <p:cNvPr name="TextBox 7" id="7"/>
          <p:cNvSpPr txBox="true"/>
          <p:nvPr/>
        </p:nvSpPr>
        <p:spPr>
          <a:xfrm rot="0">
            <a:off x="3558921" y="2821255"/>
            <a:ext cx="2930021" cy="616421"/>
          </a:xfrm>
          <a:prstGeom prst="rect">
            <a:avLst/>
          </a:prstGeom>
        </p:spPr>
        <p:txBody>
          <a:bodyPr anchor="t" rtlCol="false" tIns="0" lIns="0" bIns="0" rIns="0">
            <a:spAutoFit/>
          </a:bodyPr>
          <a:lstStyle/>
          <a:p>
            <a:pPr algn="ctr" marL="0" indent="0" lvl="0">
              <a:lnSpc>
                <a:spcPts val="3870"/>
              </a:lnSpc>
            </a:pPr>
            <a:r>
              <a:rPr lang="en-US" sz="4300">
                <a:solidFill>
                  <a:srgbClr val="27231A"/>
                </a:solidFill>
                <a:latin typeface="Funtastic"/>
                <a:ea typeface="Funtastic"/>
                <a:cs typeface="Funtastic"/>
                <a:sym typeface="Funtastic"/>
              </a:rPr>
              <a:t>Right</a:t>
            </a:r>
          </a:p>
        </p:txBody>
      </p:sp>
      <p:sp>
        <p:nvSpPr>
          <p:cNvPr name="TextBox 8" id="8"/>
          <p:cNvSpPr txBox="true"/>
          <p:nvPr/>
        </p:nvSpPr>
        <p:spPr>
          <a:xfrm rot="0">
            <a:off x="11799058" y="2656910"/>
            <a:ext cx="2930021" cy="616421"/>
          </a:xfrm>
          <a:prstGeom prst="rect">
            <a:avLst/>
          </a:prstGeom>
        </p:spPr>
        <p:txBody>
          <a:bodyPr anchor="t" rtlCol="false" tIns="0" lIns="0" bIns="0" rIns="0">
            <a:spAutoFit/>
          </a:bodyPr>
          <a:lstStyle/>
          <a:p>
            <a:pPr algn="ctr" marL="0" indent="0" lvl="0">
              <a:lnSpc>
                <a:spcPts val="3870"/>
              </a:lnSpc>
            </a:pPr>
            <a:r>
              <a:rPr lang="en-US" sz="4300">
                <a:solidFill>
                  <a:srgbClr val="27231A"/>
                </a:solidFill>
                <a:latin typeface="Funtastic"/>
                <a:ea typeface="Funtastic"/>
                <a:cs typeface="Funtastic"/>
                <a:sym typeface="Funtastic"/>
              </a:rPr>
              <a:t>Wrong</a:t>
            </a:r>
          </a:p>
        </p:txBody>
      </p:sp>
      <p:sp>
        <p:nvSpPr>
          <p:cNvPr name="TextBox 9" id="9"/>
          <p:cNvSpPr txBox="true"/>
          <p:nvPr/>
        </p:nvSpPr>
        <p:spPr>
          <a:xfrm rot="0">
            <a:off x="10057179" y="3495944"/>
            <a:ext cx="7854982" cy="2812199"/>
          </a:xfrm>
          <a:prstGeom prst="rect">
            <a:avLst/>
          </a:prstGeom>
        </p:spPr>
        <p:txBody>
          <a:bodyPr anchor="t" rtlCol="false" tIns="0" lIns="0" bIns="0" rIns="0">
            <a:spAutoFit/>
          </a:bodyPr>
          <a:lstStyle/>
          <a:p>
            <a:pPr algn="l">
              <a:lnSpc>
                <a:spcPts val="5734"/>
              </a:lnSpc>
            </a:pPr>
            <a:r>
              <a:rPr lang="en-US" sz="2606" i="true" b="true">
                <a:solidFill>
                  <a:srgbClr val="27231A"/>
                </a:solidFill>
                <a:latin typeface="Montserrat Bold Italics"/>
                <a:ea typeface="Montserrat Bold Italics"/>
                <a:cs typeface="Montserrat Bold Italics"/>
                <a:sym typeface="Montserrat Bold Italics"/>
              </a:rPr>
              <a:t>Moral Judgement</a:t>
            </a:r>
          </a:p>
          <a:p>
            <a:pPr algn="l" marL="562787" indent="-281393" lvl="1">
              <a:lnSpc>
                <a:spcPts val="5734"/>
              </a:lnSpc>
              <a:buFont typeface="Arial"/>
              <a:buChar char="•"/>
            </a:pPr>
            <a:r>
              <a:rPr lang="en-US" sz="2606" i="true">
                <a:solidFill>
                  <a:srgbClr val="27231A"/>
                </a:solidFill>
                <a:latin typeface="Montserrat Italics"/>
                <a:ea typeface="Montserrat Italics"/>
                <a:cs typeface="Montserrat Italics"/>
                <a:sym typeface="Montserrat Italics"/>
              </a:rPr>
              <a:t>little different to prostitution, often expect more than just companionship</a:t>
            </a:r>
          </a:p>
          <a:p>
            <a:pPr algn="l" marL="562787" indent="-281393" lvl="1">
              <a:lnSpc>
                <a:spcPts val="5734"/>
              </a:lnSpc>
              <a:buFont typeface="Arial"/>
              <a:buChar char="•"/>
            </a:pPr>
            <a:r>
              <a:rPr lang="en-US" sz="2606" i="true">
                <a:solidFill>
                  <a:srgbClr val="27231A"/>
                </a:solidFill>
                <a:latin typeface="Montserrat Italics"/>
                <a:ea typeface="Montserrat Italics"/>
                <a:cs typeface="Montserrat Italics"/>
                <a:sym typeface="Montserrat Italics"/>
              </a:rPr>
              <a:t>Stigmatization</a:t>
            </a:r>
          </a:p>
        </p:txBody>
      </p:sp>
      <p:sp>
        <p:nvSpPr>
          <p:cNvPr name="TextBox 10" id="10"/>
          <p:cNvSpPr txBox="true"/>
          <p:nvPr/>
        </p:nvSpPr>
        <p:spPr>
          <a:xfrm rot="0">
            <a:off x="3069499" y="8103421"/>
            <a:ext cx="12412655" cy="733425"/>
          </a:xfrm>
          <a:prstGeom prst="rect">
            <a:avLst/>
          </a:prstGeom>
        </p:spPr>
        <p:txBody>
          <a:bodyPr anchor="t" rtlCol="false" tIns="0" lIns="0" bIns="0" rIns="0">
            <a:spAutoFit/>
          </a:bodyPr>
          <a:lstStyle/>
          <a:p>
            <a:pPr algn="ctr" marL="0" indent="0" lvl="0">
              <a:lnSpc>
                <a:spcPts val="4500"/>
              </a:lnSpc>
            </a:pPr>
            <a:r>
              <a:rPr lang="en-US" sz="5000">
                <a:solidFill>
                  <a:srgbClr val="27231A"/>
                </a:solidFill>
                <a:latin typeface="Funtastic"/>
                <a:ea typeface="Funtastic"/>
                <a:cs typeface="Funtastic"/>
                <a:sym typeface="Funtastic"/>
              </a:rPr>
              <a:t>To against or not?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9275826" y="1230992"/>
            <a:ext cx="14240178" cy="14240178"/>
          </a:xfrm>
          <a:custGeom>
            <a:avLst/>
            <a:gdLst/>
            <a:ahLst/>
            <a:cxnLst/>
            <a:rect r="r" b="b" t="t" l="l"/>
            <a:pathLst>
              <a:path h="14240178" w="14240178">
                <a:moveTo>
                  <a:pt x="0" y="0"/>
                </a:moveTo>
                <a:lnTo>
                  <a:pt x="14240178" y="0"/>
                </a:lnTo>
                <a:lnTo>
                  <a:pt x="14240178" y="14240178"/>
                </a:lnTo>
                <a:lnTo>
                  <a:pt x="0" y="14240178"/>
                </a:lnTo>
                <a:lnTo>
                  <a:pt x="0" y="0"/>
                </a:lnTo>
                <a:close/>
              </a:path>
            </a:pathLst>
          </a:custGeom>
          <a:blipFill>
            <a:blip r:embed="rId2">
              <a:alphaModFix amt="68000"/>
            </a:blip>
            <a:stretch>
              <a:fillRect l="0" t="0" r="0" b="0"/>
            </a:stretch>
          </a:blipFill>
        </p:spPr>
      </p:sp>
      <p:sp>
        <p:nvSpPr>
          <p:cNvPr name="Freeform 3" id="3"/>
          <p:cNvSpPr/>
          <p:nvPr/>
        </p:nvSpPr>
        <p:spPr>
          <a:xfrm flipH="false" flipV="false" rot="0">
            <a:off x="-7379795" y="-8600129"/>
            <a:ext cx="17436974" cy="17436974"/>
          </a:xfrm>
          <a:custGeom>
            <a:avLst/>
            <a:gdLst/>
            <a:ahLst/>
            <a:cxnLst/>
            <a:rect r="r" b="b" t="t" l="l"/>
            <a:pathLst>
              <a:path h="17436974" w="17436974">
                <a:moveTo>
                  <a:pt x="0" y="0"/>
                </a:moveTo>
                <a:lnTo>
                  <a:pt x="17436974" y="0"/>
                </a:lnTo>
                <a:lnTo>
                  <a:pt x="17436974" y="17436975"/>
                </a:lnTo>
                <a:lnTo>
                  <a:pt x="0" y="17436975"/>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2358111" y="9234488"/>
            <a:ext cx="13881771" cy="0"/>
          </a:xfrm>
          <a:prstGeom prst="line">
            <a:avLst/>
          </a:prstGeom>
          <a:ln cap="flat" w="9525">
            <a:solidFill>
              <a:srgbClr val="000000"/>
            </a:solidFill>
            <a:prstDash val="solid"/>
            <a:headEnd type="none" len="sm" w="sm"/>
            <a:tailEnd type="none" len="sm" w="sm"/>
          </a:ln>
        </p:spPr>
      </p:sp>
      <p:sp>
        <p:nvSpPr>
          <p:cNvPr name="TextBox 5" id="5"/>
          <p:cNvSpPr txBox="true"/>
          <p:nvPr/>
        </p:nvSpPr>
        <p:spPr>
          <a:xfrm rot="0">
            <a:off x="3558921" y="1123950"/>
            <a:ext cx="11170158" cy="1353165"/>
          </a:xfrm>
          <a:prstGeom prst="rect">
            <a:avLst/>
          </a:prstGeom>
        </p:spPr>
        <p:txBody>
          <a:bodyPr anchor="t" rtlCol="false" tIns="0" lIns="0" bIns="0" rIns="0">
            <a:spAutoFit/>
          </a:bodyPr>
          <a:lstStyle/>
          <a:p>
            <a:pPr algn="ctr" marL="0" indent="0" lvl="0">
              <a:lnSpc>
                <a:spcPts val="8564"/>
              </a:lnSpc>
            </a:pPr>
            <a:r>
              <a:rPr lang="en-US" sz="9516">
                <a:solidFill>
                  <a:srgbClr val="27231A"/>
                </a:solidFill>
                <a:latin typeface="Funtastic"/>
                <a:ea typeface="Funtastic"/>
                <a:cs typeface="Funtastic"/>
                <a:sym typeface="Funtastic"/>
              </a:rPr>
              <a:t>Sugar Daddy</a:t>
            </a:r>
          </a:p>
        </p:txBody>
      </p:sp>
      <p:sp>
        <p:nvSpPr>
          <p:cNvPr name="TextBox 6" id="6"/>
          <p:cNvSpPr txBox="true"/>
          <p:nvPr/>
        </p:nvSpPr>
        <p:spPr>
          <a:xfrm rot="0">
            <a:off x="1166248" y="3486419"/>
            <a:ext cx="7389443" cy="3587824"/>
          </a:xfrm>
          <a:prstGeom prst="rect">
            <a:avLst/>
          </a:prstGeom>
        </p:spPr>
        <p:txBody>
          <a:bodyPr anchor="t" rtlCol="false" tIns="0" lIns="0" bIns="0" rIns="0">
            <a:spAutoFit/>
          </a:bodyPr>
          <a:lstStyle/>
          <a:p>
            <a:pPr algn="l">
              <a:lnSpc>
                <a:spcPts val="5828"/>
              </a:lnSpc>
            </a:pPr>
            <a:r>
              <a:rPr lang="en-US" sz="2649" i="true" b="true">
                <a:solidFill>
                  <a:srgbClr val="27231A"/>
                </a:solidFill>
                <a:latin typeface="Montserrat Bold Italics"/>
                <a:ea typeface="Montserrat Bold Italics"/>
                <a:cs typeface="Montserrat Bold Italics"/>
                <a:sym typeface="Montserrat Bold Italics"/>
              </a:rPr>
              <a:t>Profiter</a:t>
            </a:r>
          </a:p>
          <a:p>
            <a:pPr algn="l"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Helping Sugar baby with their financial difficulty</a:t>
            </a:r>
          </a:p>
          <a:p>
            <a:pPr algn="l" marL="572010" indent="-286005" lvl="1">
              <a:lnSpc>
                <a:spcPts val="5828"/>
              </a:lnSpc>
              <a:buFont typeface="Arial"/>
              <a:buChar char="•"/>
            </a:pPr>
            <a:r>
              <a:rPr lang="en-US" sz="2649" i="true">
                <a:solidFill>
                  <a:srgbClr val="27231A"/>
                </a:solidFill>
                <a:latin typeface="Montserrat Italics"/>
                <a:ea typeface="Montserrat Italics"/>
                <a:cs typeface="Montserrat Italics"/>
                <a:sym typeface="Montserrat Italics"/>
              </a:rPr>
              <a:t>Helping Sugar baby with Career support</a:t>
            </a:r>
          </a:p>
        </p:txBody>
      </p:sp>
      <p:sp>
        <p:nvSpPr>
          <p:cNvPr name="TextBox 7" id="7"/>
          <p:cNvSpPr txBox="true"/>
          <p:nvPr/>
        </p:nvSpPr>
        <p:spPr>
          <a:xfrm rot="0">
            <a:off x="3558921" y="2821255"/>
            <a:ext cx="2930021" cy="616421"/>
          </a:xfrm>
          <a:prstGeom prst="rect">
            <a:avLst/>
          </a:prstGeom>
        </p:spPr>
        <p:txBody>
          <a:bodyPr anchor="t" rtlCol="false" tIns="0" lIns="0" bIns="0" rIns="0">
            <a:spAutoFit/>
          </a:bodyPr>
          <a:lstStyle/>
          <a:p>
            <a:pPr algn="ctr" marL="0" indent="0" lvl="0">
              <a:lnSpc>
                <a:spcPts val="3870"/>
              </a:lnSpc>
            </a:pPr>
            <a:r>
              <a:rPr lang="en-US" sz="4300">
                <a:solidFill>
                  <a:srgbClr val="27231A"/>
                </a:solidFill>
                <a:latin typeface="Funtastic"/>
                <a:ea typeface="Funtastic"/>
                <a:cs typeface="Funtastic"/>
                <a:sym typeface="Funtastic"/>
              </a:rPr>
              <a:t>Right</a:t>
            </a:r>
          </a:p>
        </p:txBody>
      </p:sp>
      <p:sp>
        <p:nvSpPr>
          <p:cNvPr name="TextBox 8" id="8"/>
          <p:cNvSpPr txBox="true"/>
          <p:nvPr/>
        </p:nvSpPr>
        <p:spPr>
          <a:xfrm rot="0">
            <a:off x="11799058" y="2656910"/>
            <a:ext cx="2930021" cy="616421"/>
          </a:xfrm>
          <a:prstGeom prst="rect">
            <a:avLst/>
          </a:prstGeom>
        </p:spPr>
        <p:txBody>
          <a:bodyPr anchor="t" rtlCol="false" tIns="0" lIns="0" bIns="0" rIns="0">
            <a:spAutoFit/>
          </a:bodyPr>
          <a:lstStyle/>
          <a:p>
            <a:pPr algn="ctr" marL="0" indent="0" lvl="0">
              <a:lnSpc>
                <a:spcPts val="3870"/>
              </a:lnSpc>
            </a:pPr>
            <a:r>
              <a:rPr lang="en-US" sz="4300">
                <a:solidFill>
                  <a:srgbClr val="27231A"/>
                </a:solidFill>
                <a:latin typeface="Funtastic"/>
                <a:ea typeface="Funtastic"/>
                <a:cs typeface="Funtastic"/>
                <a:sym typeface="Funtastic"/>
              </a:rPr>
              <a:t>Wrong</a:t>
            </a:r>
          </a:p>
        </p:txBody>
      </p:sp>
      <p:sp>
        <p:nvSpPr>
          <p:cNvPr name="TextBox 9" id="9"/>
          <p:cNvSpPr txBox="true"/>
          <p:nvPr/>
        </p:nvSpPr>
        <p:spPr>
          <a:xfrm rot="0">
            <a:off x="10057179" y="3495944"/>
            <a:ext cx="7854982" cy="2088299"/>
          </a:xfrm>
          <a:prstGeom prst="rect">
            <a:avLst/>
          </a:prstGeom>
        </p:spPr>
        <p:txBody>
          <a:bodyPr anchor="t" rtlCol="false" tIns="0" lIns="0" bIns="0" rIns="0">
            <a:spAutoFit/>
          </a:bodyPr>
          <a:lstStyle/>
          <a:p>
            <a:pPr algn="l">
              <a:lnSpc>
                <a:spcPts val="5734"/>
              </a:lnSpc>
            </a:pPr>
            <a:r>
              <a:rPr lang="en-US" sz="2606" i="true" b="true">
                <a:solidFill>
                  <a:srgbClr val="27231A"/>
                </a:solidFill>
                <a:latin typeface="Montserrat Bold Italics"/>
                <a:ea typeface="Montserrat Bold Italics"/>
                <a:cs typeface="Montserrat Bold Italics"/>
                <a:sym typeface="Montserrat Bold Italics"/>
              </a:rPr>
              <a:t>Exploiter</a:t>
            </a:r>
          </a:p>
          <a:p>
            <a:pPr algn="l" marL="562787" indent="-281393" lvl="1">
              <a:lnSpc>
                <a:spcPts val="5734"/>
              </a:lnSpc>
              <a:buFont typeface="Arial"/>
              <a:buChar char="•"/>
            </a:pPr>
            <a:r>
              <a:rPr lang="en-US" sz="2606" i="true">
                <a:solidFill>
                  <a:srgbClr val="27231A"/>
                </a:solidFill>
                <a:latin typeface="Montserrat Italics"/>
                <a:ea typeface="Montserrat Italics"/>
                <a:cs typeface="Montserrat Italics"/>
                <a:sym typeface="Montserrat Italics"/>
              </a:rPr>
              <a:t>Financial support to control or manipulate sugar baby</a:t>
            </a:r>
          </a:p>
        </p:txBody>
      </p:sp>
      <p:sp>
        <p:nvSpPr>
          <p:cNvPr name="TextBox 10" id="10"/>
          <p:cNvSpPr txBox="true"/>
          <p:nvPr/>
        </p:nvSpPr>
        <p:spPr>
          <a:xfrm rot="0">
            <a:off x="3069499" y="8103421"/>
            <a:ext cx="12412655" cy="733425"/>
          </a:xfrm>
          <a:prstGeom prst="rect">
            <a:avLst/>
          </a:prstGeom>
        </p:spPr>
        <p:txBody>
          <a:bodyPr anchor="t" rtlCol="false" tIns="0" lIns="0" bIns="0" rIns="0">
            <a:spAutoFit/>
          </a:bodyPr>
          <a:lstStyle/>
          <a:p>
            <a:pPr algn="ctr" marL="0" indent="0" lvl="0">
              <a:lnSpc>
                <a:spcPts val="4500"/>
              </a:lnSpc>
            </a:pPr>
            <a:r>
              <a:rPr lang="en-US" sz="5000">
                <a:solidFill>
                  <a:srgbClr val="27231A"/>
                </a:solidFill>
                <a:latin typeface="Funtastic"/>
                <a:ea typeface="Funtastic"/>
                <a:cs typeface="Funtastic"/>
                <a:sym typeface="Funtastic"/>
              </a:rPr>
              <a:t>To continue or not?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DAGT0JDjYrg</dc:identifier>
  <dcterms:modified xsi:type="dcterms:W3CDTF">2011-08-01T06:04:30Z</dcterms:modified>
  <cp:revision>1</cp:revision>
  <dc:title>This is a presentation on how to improve your relationships in business. It is about business ethics and relationships. It shows how you can communicate effectively in business while maintaining a healthy relationship.</dc:title>
</cp:coreProperties>
</file>